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82" r:id="rId2"/>
    <p:sldId id="507" r:id="rId3"/>
    <p:sldId id="298" r:id="rId4"/>
    <p:sldId id="299" r:id="rId5"/>
    <p:sldId id="599" r:id="rId6"/>
    <p:sldId id="558" r:id="rId7"/>
    <p:sldId id="561" r:id="rId8"/>
    <p:sldId id="563" r:id="rId9"/>
    <p:sldId id="521" r:id="rId10"/>
    <p:sldId id="522" r:id="rId11"/>
    <p:sldId id="564" r:id="rId12"/>
    <p:sldId id="565" r:id="rId13"/>
    <p:sldId id="566" r:id="rId14"/>
    <p:sldId id="567" r:id="rId15"/>
    <p:sldId id="568" r:id="rId16"/>
    <p:sldId id="569" r:id="rId17"/>
    <p:sldId id="570" r:id="rId18"/>
    <p:sldId id="571" r:id="rId19"/>
    <p:sldId id="572" r:id="rId20"/>
    <p:sldId id="573" r:id="rId21"/>
    <p:sldId id="574" r:id="rId22"/>
    <p:sldId id="575" r:id="rId23"/>
    <p:sldId id="577" r:id="rId24"/>
    <p:sldId id="578" r:id="rId25"/>
    <p:sldId id="581" r:id="rId26"/>
    <p:sldId id="582" r:id="rId27"/>
    <p:sldId id="257" r:id="rId28"/>
    <p:sldId id="600" r:id="rId29"/>
    <p:sldId id="462" r:id="rId30"/>
    <p:sldId id="465" r:id="rId31"/>
    <p:sldId id="468" r:id="rId32"/>
    <p:sldId id="469" r:id="rId33"/>
    <p:sldId id="470" r:id="rId34"/>
    <p:sldId id="471" r:id="rId35"/>
    <p:sldId id="472" r:id="rId36"/>
    <p:sldId id="482" r:id="rId37"/>
    <p:sldId id="483" r:id="rId38"/>
    <p:sldId id="487" r:id="rId39"/>
    <p:sldId id="489" r:id="rId40"/>
    <p:sldId id="492" r:id="rId41"/>
    <p:sldId id="497" r:id="rId42"/>
    <p:sldId id="498" r:id="rId43"/>
    <p:sldId id="495" r:id="rId44"/>
    <p:sldId id="473" r:id="rId45"/>
    <p:sldId id="519" r:id="rId46"/>
    <p:sldId id="520" r:id="rId47"/>
    <p:sldId id="307" r:id="rId48"/>
    <p:sldId id="508" r:id="rId49"/>
    <p:sldId id="601" r:id="rId50"/>
    <p:sldId id="553" r:id="rId51"/>
    <p:sldId id="540" r:id="rId52"/>
    <p:sldId id="551"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9CC78E0-932F-44E1-A3E9-21352F8A31B9}">
          <p14:sldIdLst>
            <p14:sldId id="282"/>
            <p14:sldId id="507"/>
            <p14:sldId id="298"/>
            <p14:sldId id="299"/>
            <p14:sldId id="599"/>
            <p14:sldId id="558"/>
          </p14:sldIdLst>
        </p14:section>
        <p14:section name="Project History" id="{940ABF1A-AC71-4A5F-8F4C-387593A53B8B}">
          <p14:sldIdLst>
            <p14:sldId id="561"/>
            <p14:sldId id="563"/>
            <p14:sldId id="521"/>
            <p14:sldId id="522"/>
            <p14:sldId id="564"/>
            <p14:sldId id="565"/>
            <p14:sldId id="566"/>
            <p14:sldId id="567"/>
            <p14:sldId id="568"/>
            <p14:sldId id="569"/>
            <p14:sldId id="570"/>
            <p14:sldId id="571"/>
            <p14:sldId id="572"/>
            <p14:sldId id="573"/>
            <p14:sldId id="574"/>
            <p14:sldId id="575"/>
            <p14:sldId id="577"/>
            <p14:sldId id="578"/>
            <p14:sldId id="581"/>
            <p14:sldId id="582"/>
            <p14:sldId id="257"/>
            <p14:sldId id="600"/>
          </p14:sldIdLst>
        </p14:section>
        <p14:section name="Stow" id="{9273E0DE-3C19-4F92-AD22-2E058CB21948}">
          <p14:sldIdLst>
            <p14:sldId id="462"/>
            <p14:sldId id="465"/>
            <p14:sldId id="468"/>
            <p14:sldId id="469"/>
            <p14:sldId id="470"/>
            <p14:sldId id="471"/>
            <p14:sldId id="472"/>
            <p14:sldId id="482"/>
            <p14:sldId id="483"/>
            <p14:sldId id="487"/>
            <p14:sldId id="489"/>
            <p14:sldId id="492"/>
            <p14:sldId id="497"/>
            <p14:sldId id="498"/>
            <p14:sldId id="495"/>
            <p14:sldId id="473"/>
            <p14:sldId id="519"/>
            <p14:sldId id="520"/>
            <p14:sldId id="307"/>
            <p14:sldId id="508"/>
            <p14:sldId id="601"/>
          </p14:sldIdLst>
        </p14:section>
        <p14:section name="How" id="{B2B17489-E995-4E60-A8F4-77B8A9CACF15}">
          <p14:sldIdLst>
            <p14:sldId id="553"/>
            <p14:sldId id="540"/>
            <p14:sldId id="55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7" autoAdjust="0"/>
    <p:restoredTop sz="94660"/>
  </p:normalViewPr>
  <p:slideViewPr>
    <p:cSldViewPr>
      <p:cViewPr varScale="1">
        <p:scale>
          <a:sx n="65" d="100"/>
          <a:sy n="65" d="100"/>
        </p:scale>
        <p:origin x="544" y="48"/>
      </p:cViewPr>
      <p:guideLst>
        <p:guide orient="horz" pos="2160"/>
        <p:guide pos="2880"/>
      </p:guideLst>
    </p:cSldViewPr>
  </p:slideViewPr>
  <p:notesTextViewPr>
    <p:cViewPr>
      <p:scale>
        <a:sx n="1" d="1"/>
        <a:sy n="1" d="1"/>
      </p:scale>
      <p:origin x="0" y="0"/>
    </p:cViewPr>
  </p:notesTextViewPr>
  <p:sorterViewPr>
    <p:cViewPr>
      <p:scale>
        <a:sx n="90" d="100"/>
        <a:sy n="90" d="100"/>
      </p:scale>
      <p:origin x="0" y="66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5E5903-4EAB-4CDC-94EA-32D9FF9E794C}"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CA"/>
        </a:p>
      </dgm:t>
    </dgm:pt>
    <dgm:pt modelId="{CCA4D6BC-8F0E-484D-B58A-13D68452A6C3}">
      <dgm:prSet/>
      <dgm:spPr/>
      <dgm:t>
        <a:bodyPr/>
        <a:lstStyle/>
        <a:p>
          <a:pPr rtl="0"/>
          <a:r>
            <a:rPr lang="en-CA" dirty="0" smtClean="0"/>
            <a:t>1999	v.1</a:t>
          </a:r>
        </a:p>
        <a:p>
          <a:pPr rtl="0"/>
          <a:r>
            <a:rPr lang="en-CA" dirty="0" smtClean="0"/>
            <a:t>HTML / “image-mapped” digital object</a:t>
          </a:r>
          <a:endParaRPr lang="en-CA" dirty="0"/>
        </a:p>
      </dgm:t>
    </dgm:pt>
    <dgm:pt modelId="{47630270-569B-475F-85CF-B7F0F352FFD1}" type="parTrans" cxnId="{D764EFAF-C2F8-4B6F-A927-63AFE23F93C7}">
      <dgm:prSet/>
      <dgm:spPr/>
      <dgm:t>
        <a:bodyPr/>
        <a:lstStyle/>
        <a:p>
          <a:endParaRPr lang="en-CA"/>
        </a:p>
      </dgm:t>
    </dgm:pt>
    <dgm:pt modelId="{98EC2EB2-CA7E-44F7-85C7-9740A2A44CB3}" type="sibTrans" cxnId="{D764EFAF-C2F8-4B6F-A927-63AFE23F93C7}">
      <dgm:prSet/>
      <dgm:spPr/>
      <dgm:t>
        <a:bodyPr/>
        <a:lstStyle/>
        <a:p>
          <a:endParaRPr lang="en-CA"/>
        </a:p>
      </dgm:t>
    </dgm:pt>
    <dgm:pt modelId="{7176E610-1C05-4F31-9C7B-BFB056CE0266}">
      <dgm:prSet/>
      <dgm:spPr/>
      <dgm:t>
        <a:bodyPr/>
        <a:lstStyle/>
        <a:p>
          <a:pPr rtl="0"/>
          <a:r>
            <a:rPr lang="en-CA" dirty="0" smtClean="0"/>
            <a:t>2001 	v.2 (1</a:t>
          </a:r>
          <a:r>
            <a:rPr lang="en-CA" baseline="30000" dirty="0" smtClean="0"/>
            <a:t>st</a:t>
          </a:r>
          <a:r>
            <a:rPr lang="en-CA" dirty="0" smtClean="0"/>
            <a:t> rebuild)</a:t>
          </a:r>
        </a:p>
        <a:p>
          <a:pPr rtl="0"/>
          <a:r>
            <a:rPr lang="en-CA" dirty="0" smtClean="0"/>
            <a:t>HTML; frames</a:t>
          </a:r>
          <a:endParaRPr lang="en-CA" dirty="0"/>
        </a:p>
      </dgm:t>
    </dgm:pt>
    <dgm:pt modelId="{AE1F4391-892A-4854-ACBC-0BAAB85F2453}" type="parTrans" cxnId="{2C677687-E145-4773-9032-C6E5DFE1A63C}">
      <dgm:prSet/>
      <dgm:spPr/>
      <dgm:t>
        <a:bodyPr/>
        <a:lstStyle/>
        <a:p>
          <a:endParaRPr lang="en-CA"/>
        </a:p>
      </dgm:t>
    </dgm:pt>
    <dgm:pt modelId="{3C562351-96A5-412D-BD4C-9D4FC10336FC}" type="sibTrans" cxnId="{2C677687-E145-4773-9032-C6E5DFE1A63C}">
      <dgm:prSet/>
      <dgm:spPr/>
      <dgm:t>
        <a:bodyPr/>
        <a:lstStyle/>
        <a:p>
          <a:endParaRPr lang="en-CA"/>
        </a:p>
      </dgm:t>
    </dgm:pt>
    <dgm:pt modelId="{86530845-C554-4825-846A-28A218DB2D62}">
      <dgm:prSet/>
      <dgm:spPr/>
      <dgm:t>
        <a:bodyPr/>
        <a:lstStyle/>
        <a:p>
          <a:pPr rtl="0"/>
          <a:r>
            <a:rPr lang="en-CA" dirty="0" smtClean="0"/>
            <a:t>2006 	v.3 (2</a:t>
          </a:r>
          <a:r>
            <a:rPr lang="en-CA" baseline="30000" dirty="0" smtClean="0"/>
            <a:t>nd</a:t>
          </a:r>
          <a:r>
            <a:rPr lang="en-CA" dirty="0" smtClean="0"/>
            <a:t> rebuild)</a:t>
          </a:r>
        </a:p>
        <a:p>
          <a:pPr rtl="0"/>
          <a:r>
            <a:rPr lang="en-CA" dirty="0" smtClean="0"/>
            <a:t>XML and TEI; </a:t>
          </a:r>
          <a:r>
            <a:rPr lang="en-CA" dirty="0" err="1" smtClean="0"/>
            <a:t>eXist</a:t>
          </a:r>
          <a:r>
            <a:rPr lang="en-CA" dirty="0" smtClean="0"/>
            <a:t> database; layered map</a:t>
          </a:r>
          <a:endParaRPr lang="en-CA" dirty="0"/>
        </a:p>
      </dgm:t>
    </dgm:pt>
    <dgm:pt modelId="{F4BD9B48-EAF0-4661-9DFD-44D273B07CAE}" type="parTrans" cxnId="{502BEE5E-95C1-4AAF-BD18-D6983BD9CCCF}">
      <dgm:prSet/>
      <dgm:spPr/>
      <dgm:t>
        <a:bodyPr/>
        <a:lstStyle/>
        <a:p>
          <a:endParaRPr lang="en-CA"/>
        </a:p>
      </dgm:t>
    </dgm:pt>
    <dgm:pt modelId="{BFB968CC-64C2-49B2-A856-B86AE9E7D41D}" type="sibTrans" cxnId="{502BEE5E-95C1-4AAF-BD18-D6983BD9CCCF}">
      <dgm:prSet/>
      <dgm:spPr/>
      <dgm:t>
        <a:bodyPr/>
        <a:lstStyle/>
        <a:p>
          <a:endParaRPr lang="en-CA"/>
        </a:p>
      </dgm:t>
    </dgm:pt>
    <dgm:pt modelId="{BE36703F-2E4B-4B9A-A38C-1000458E19EA}">
      <dgm:prSet/>
      <dgm:spPr/>
      <dgm:t>
        <a:bodyPr/>
        <a:lstStyle/>
        <a:p>
          <a:pPr rtl="0"/>
          <a:r>
            <a:rPr lang="en-CA" dirty="0" smtClean="0"/>
            <a:t>2011 	v.4 (3</a:t>
          </a:r>
          <a:r>
            <a:rPr lang="en-CA" baseline="30000" dirty="0" smtClean="0"/>
            <a:t>rd</a:t>
          </a:r>
          <a:r>
            <a:rPr lang="en-CA" dirty="0" smtClean="0"/>
            <a:t> rebuild)</a:t>
          </a:r>
        </a:p>
        <a:p>
          <a:pPr rtl="0"/>
          <a:r>
            <a:rPr lang="en-CA" dirty="0" smtClean="0"/>
            <a:t>Streamlined XML; redesigned database; map now peripheral (a GUI)</a:t>
          </a:r>
          <a:endParaRPr lang="en-CA" dirty="0"/>
        </a:p>
      </dgm:t>
    </dgm:pt>
    <dgm:pt modelId="{457EFAB1-7218-4F18-A888-F38CC116E3DC}" type="parTrans" cxnId="{F1FB0973-362D-4E38-BE3D-C88A0D8D5480}">
      <dgm:prSet/>
      <dgm:spPr/>
      <dgm:t>
        <a:bodyPr/>
        <a:lstStyle/>
        <a:p>
          <a:endParaRPr lang="en-CA"/>
        </a:p>
      </dgm:t>
    </dgm:pt>
    <dgm:pt modelId="{4D4F0979-CFFD-4230-91C0-3EEFBB70D722}" type="sibTrans" cxnId="{F1FB0973-362D-4E38-BE3D-C88A0D8D5480}">
      <dgm:prSet/>
      <dgm:spPr/>
      <dgm:t>
        <a:bodyPr/>
        <a:lstStyle/>
        <a:p>
          <a:endParaRPr lang="en-CA"/>
        </a:p>
      </dgm:t>
    </dgm:pt>
    <dgm:pt modelId="{4280F5C6-40E5-4F82-BBE4-6B8903DC0438}">
      <dgm:prSet/>
      <dgm:spPr/>
      <dgm:t>
        <a:bodyPr/>
        <a:lstStyle/>
        <a:p>
          <a:pPr rtl="0"/>
          <a:r>
            <a:rPr lang="en-CA" dirty="0" smtClean="0"/>
            <a:t>Long hiatus:  Move to UVic in 2003; joined </a:t>
          </a:r>
          <a:r>
            <a:rPr lang="en-CA" dirty="0" err="1" smtClean="0"/>
            <a:t>TaPOR</a:t>
          </a:r>
          <a:r>
            <a:rPr lang="en-CA" dirty="0" smtClean="0"/>
            <a:t> in 2005</a:t>
          </a:r>
          <a:endParaRPr lang="en-CA" dirty="0"/>
        </a:p>
      </dgm:t>
    </dgm:pt>
    <dgm:pt modelId="{77FE7AAE-74ED-4705-8ECA-AB15DE992FC6}" type="parTrans" cxnId="{578FF9C4-AEF1-4023-8D7C-52B155168D0B}">
      <dgm:prSet/>
      <dgm:spPr/>
      <dgm:t>
        <a:bodyPr/>
        <a:lstStyle/>
        <a:p>
          <a:endParaRPr lang="en-CA"/>
        </a:p>
      </dgm:t>
    </dgm:pt>
    <dgm:pt modelId="{24AFAFE2-1E15-4535-BB37-BE4DAA254DF3}" type="sibTrans" cxnId="{578FF9C4-AEF1-4023-8D7C-52B155168D0B}">
      <dgm:prSet/>
      <dgm:spPr/>
      <dgm:t>
        <a:bodyPr/>
        <a:lstStyle/>
        <a:p>
          <a:endParaRPr lang="en-CA"/>
        </a:p>
      </dgm:t>
    </dgm:pt>
    <dgm:pt modelId="{B2367364-E3F2-4703-82EC-F429A0573467}">
      <dgm:prSet/>
      <dgm:spPr/>
      <dgm:t>
        <a:bodyPr/>
        <a:lstStyle/>
        <a:p>
          <a:pPr rtl="0"/>
          <a:r>
            <a:rPr lang="en-CA" dirty="0" smtClean="0"/>
            <a:t>2013      v.5</a:t>
          </a:r>
        </a:p>
        <a:p>
          <a:pPr rtl="0"/>
          <a:r>
            <a:rPr lang="en-CA" dirty="0" smtClean="0"/>
            <a:t>Visual and organizational redesign; all mayoral shows; code-sharing; document type taxonomy</a:t>
          </a:r>
          <a:endParaRPr lang="en-CA" dirty="0"/>
        </a:p>
      </dgm:t>
    </dgm:pt>
    <dgm:pt modelId="{097A18DB-7717-4603-9342-6984C043A291}" type="parTrans" cxnId="{B2A090CB-3422-45E4-AAEE-B5391D7D78AC}">
      <dgm:prSet/>
      <dgm:spPr/>
      <dgm:t>
        <a:bodyPr/>
        <a:lstStyle/>
        <a:p>
          <a:endParaRPr lang="en-CA"/>
        </a:p>
      </dgm:t>
    </dgm:pt>
    <dgm:pt modelId="{1D49A469-BAE9-45D5-ACF7-C9ABD956FCE7}" type="sibTrans" cxnId="{B2A090CB-3422-45E4-AAEE-B5391D7D78AC}">
      <dgm:prSet/>
      <dgm:spPr/>
      <dgm:t>
        <a:bodyPr/>
        <a:lstStyle/>
        <a:p>
          <a:endParaRPr lang="en-CA"/>
        </a:p>
      </dgm:t>
    </dgm:pt>
    <dgm:pt modelId="{C86C0F09-0C64-4314-9E52-358ED7596370}">
      <dgm:prSet/>
      <dgm:spPr/>
      <dgm:t>
        <a:bodyPr/>
        <a:lstStyle/>
        <a:p>
          <a:pPr rtl="0"/>
          <a:r>
            <a:rPr lang="en-CA" dirty="0" smtClean="0"/>
            <a:t>2014      v.6 </a:t>
          </a:r>
        </a:p>
        <a:p>
          <a:pPr rtl="0"/>
          <a:r>
            <a:rPr lang="en-CA" dirty="0" smtClean="0"/>
            <a:t>New map interface; </a:t>
          </a:r>
          <a:r>
            <a:rPr lang="en-CA" i="1" dirty="0" smtClean="0"/>
            <a:t>A Survey of London</a:t>
          </a:r>
          <a:endParaRPr lang="en-CA" dirty="0"/>
        </a:p>
      </dgm:t>
    </dgm:pt>
    <dgm:pt modelId="{EC0BDBAA-2D84-4550-B7BE-4D73B39A6654}" type="parTrans" cxnId="{F6A3A794-CD86-4610-990D-8ACA47FD1C4D}">
      <dgm:prSet/>
      <dgm:spPr/>
      <dgm:t>
        <a:bodyPr/>
        <a:lstStyle/>
        <a:p>
          <a:endParaRPr lang="en-CA"/>
        </a:p>
      </dgm:t>
    </dgm:pt>
    <dgm:pt modelId="{F7B679BD-7B97-4FE0-AD17-876F0C666A41}" type="sibTrans" cxnId="{F6A3A794-CD86-4610-990D-8ACA47FD1C4D}">
      <dgm:prSet/>
      <dgm:spPr/>
      <dgm:t>
        <a:bodyPr/>
        <a:lstStyle/>
        <a:p>
          <a:endParaRPr lang="en-CA"/>
        </a:p>
      </dgm:t>
    </dgm:pt>
    <dgm:pt modelId="{72F2169B-2A17-4F1C-9D36-2A15108BE66F}" type="pres">
      <dgm:prSet presAssocID="{EF5E5903-4EAB-4CDC-94EA-32D9FF9E794C}" presName="linear" presStyleCnt="0">
        <dgm:presLayoutVars>
          <dgm:animLvl val="lvl"/>
          <dgm:resizeHandles val="exact"/>
        </dgm:presLayoutVars>
      </dgm:prSet>
      <dgm:spPr/>
      <dgm:t>
        <a:bodyPr/>
        <a:lstStyle/>
        <a:p>
          <a:endParaRPr lang="en-CA"/>
        </a:p>
      </dgm:t>
    </dgm:pt>
    <dgm:pt modelId="{1A5383A9-244E-4467-B636-6545E74A60EE}" type="pres">
      <dgm:prSet presAssocID="{CCA4D6BC-8F0E-484D-B58A-13D68452A6C3}" presName="parentText" presStyleLbl="node1" presStyleIdx="0" presStyleCnt="7" custLinFactY="-13014" custLinFactNeighborY="-100000">
        <dgm:presLayoutVars>
          <dgm:chMax val="0"/>
          <dgm:bulletEnabled val="1"/>
        </dgm:presLayoutVars>
      </dgm:prSet>
      <dgm:spPr/>
      <dgm:t>
        <a:bodyPr/>
        <a:lstStyle/>
        <a:p>
          <a:endParaRPr lang="en-CA"/>
        </a:p>
      </dgm:t>
    </dgm:pt>
    <dgm:pt modelId="{5CB5566C-2A21-400E-B482-DAC8FE6384E9}" type="pres">
      <dgm:prSet presAssocID="{98EC2EB2-CA7E-44F7-85C7-9740A2A44CB3}" presName="spacer" presStyleCnt="0"/>
      <dgm:spPr/>
      <dgm:t>
        <a:bodyPr/>
        <a:lstStyle/>
        <a:p>
          <a:endParaRPr lang="en-CA"/>
        </a:p>
      </dgm:t>
    </dgm:pt>
    <dgm:pt modelId="{2C8D50FC-1CCC-4AE7-BDF6-39D9CC245A5C}" type="pres">
      <dgm:prSet presAssocID="{7176E610-1C05-4F31-9C7B-BFB056CE0266}" presName="parentText" presStyleLbl="node1" presStyleIdx="1" presStyleCnt="7" custLinFactY="-19667" custLinFactNeighborY="-100000">
        <dgm:presLayoutVars>
          <dgm:chMax val="0"/>
          <dgm:bulletEnabled val="1"/>
        </dgm:presLayoutVars>
      </dgm:prSet>
      <dgm:spPr/>
      <dgm:t>
        <a:bodyPr/>
        <a:lstStyle/>
        <a:p>
          <a:endParaRPr lang="en-CA"/>
        </a:p>
      </dgm:t>
    </dgm:pt>
    <dgm:pt modelId="{8DF4E8A2-FE2C-4574-B04D-F2D7902D4654}" type="pres">
      <dgm:prSet presAssocID="{3C562351-96A5-412D-BD4C-9D4FC10336FC}" presName="spacer" presStyleCnt="0"/>
      <dgm:spPr/>
      <dgm:t>
        <a:bodyPr/>
        <a:lstStyle/>
        <a:p>
          <a:endParaRPr lang="en-CA"/>
        </a:p>
      </dgm:t>
    </dgm:pt>
    <dgm:pt modelId="{9D5BBCA8-C80E-46B5-B56A-1204469F8222}" type="pres">
      <dgm:prSet presAssocID="{4280F5C6-40E5-4F82-BBE4-6B8903DC0438}" presName="parentText" presStyleLbl="node1" presStyleIdx="2" presStyleCnt="7" custLinFactY="-25211" custLinFactNeighborX="126" custLinFactNeighborY="-100000">
        <dgm:presLayoutVars>
          <dgm:chMax val="0"/>
          <dgm:bulletEnabled val="1"/>
        </dgm:presLayoutVars>
      </dgm:prSet>
      <dgm:spPr/>
      <dgm:t>
        <a:bodyPr/>
        <a:lstStyle/>
        <a:p>
          <a:endParaRPr lang="en-CA"/>
        </a:p>
      </dgm:t>
    </dgm:pt>
    <dgm:pt modelId="{636EFC87-2A3F-48B0-80F0-A42268101771}" type="pres">
      <dgm:prSet presAssocID="{24AFAFE2-1E15-4535-BB37-BE4DAA254DF3}" presName="spacer" presStyleCnt="0"/>
      <dgm:spPr/>
      <dgm:t>
        <a:bodyPr/>
        <a:lstStyle/>
        <a:p>
          <a:endParaRPr lang="en-CA"/>
        </a:p>
      </dgm:t>
    </dgm:pt>
    <dgm:pt modelId="{1579CCCE-A9C1-482D-AB2A-E0C6FE4AF8FB}" type="pres">
      <dgm:prSet presAssocID="{86530845-C554-4825-846A-28A218DB2D62}" presName="parentText" presStyleLbl="node1" presStyleIdx="3" presStyleCnt="7" custLinFactY="-32061" custLinFactNeighborX="-126" custLinFactNeighborY="-100000">
        <dgm:presLayoutVars>
          <dgm:chMax val="0"/>
          <dgm:bulletEnabled val="1"/>
        </dgm:presLayoutVars>
      </dgm:prSet>
      <dgm:spPr/>
      <dgm:t>
        <a:bodyPr/>
        <a:lstStyle/>
        <a:p>
          <a:endParaRPr lang="en-CA"/>
        </a:p>
      </dgm:t>
    </dgm:pt>
    <dgm:pt modelId="{92BC6F81-7E3D-4EA3-AF19-115E05B6CF79}" type="pres">
      <dgm:prSet presAssocID="{BFB968CC-64C2-49B2-A856-B86AE9E7D41D}" presName="spacer" presStyleCnt="0"/>
      <dgm:spPr/>
      <dgm:t>
        <a:bodyPr/>
        <a:lstStyle/>
        <a:p>
          <a:endParaRPr lang="en-CA"/>
        </a:p>
      </dgm:t>
    </dgm:pt>
    <dgm:pt modelId="{E695EFC5-96F9-4ADB-B358-533113AF4349}" type="pres">
      <dgm:prSet presAssocID="{BE36703F-2E4B-4B9A-A38C-1000458E19EA}" presName="parentText" presStyleLbl="node1" presStyleIdx="4" presStyleCnt="7" custLinFactY="-50000" custLinFactNeighborX="-877" custLinFactNeighborY="-100000">
        <dgm:presLayoutVars>
          <dgm:chMax val="0"/>
          <dgm:bulletEnabled val="1"/>
        </dgm:presLayoutVars>
      </dgm:prSet>
      <dgm:spPr/>
      <dgm:t>
        <a:bodyPr/>
        <a:lstStyle/>
        <a:p>
          <a:endParaRPr lang="en-CA"/>
        </a:p>
      </dgm:t>
    </dgm:pt>
    <dgm:pt modelId="{5DDD4BCB-546B-454D-BAAF-695E73AED569}" type="pres">
      <dgm:prSet presAssocID="{4D4F0979-CFFD-4230-91C0-3EEFBB70D722}" presName="spacer" presStyleCnt="0"/>
      <dgm:spPr/>
      <dgm:t>
        <a:bodyPr/>
        <a:lstStyle/>
        <a:p>
          <a:endParaRPr lang="en-CA"/>
        </a:p>
      </dgm:t>
    </dgm:pt>
    <dgm:pt modelId="{0103CC19-27AA-48E4-AEC2-412E965F1B42}" type="pres">
      <dgm:prSet presAssocID="{B2367364-E3F2-4703-82EC-F429A0573467}" presName="parentText" presStyleLbl="node1" presStyleIdx="5" presStyleCnt="7" custLinFactY="-45760" custLinFactNeighborX="-126" custLinFactNeighborY="-100000">
        <dgm:presLayoutVars>
          <dgm:chMax val="0"/>
          <dgm:bulletEnabled val="1"/>
        </dgm:presLayoutVars>
      </dgm:prSet>
      <dgm:spPr/>
      <dgm:t>
        <a:bodyPr/>
        <a:lstStyle/>
        <a:p>
          <a:endParaRPr lang="en-CA"/>
        </a:p>
      </dgm:t>
    </dgm:pt>
    <dgm:pt modelId="{DC2C60D2-52BE-4BC5-846C-4A444D4FAD74}" type="pres">
      <dgm:prSet presAssocID="{1D49A469-BAE9-45D5-ACF7-C9ABD956FCE7}" presName="spacer" presStyleCnt="0"/>
      <dgm:spPr/>
      <dgm:t>
        <a:bodyPr/>
        <a:lstStyle/>
        <a:p>
          <a:endParaRPr lang="en-CA"/>
        </a:p>
      </dgm:t>
    </dgm:pt>
    <dgm:pt modelId="{D6232482-BA03-43F9-A134-DB59BBD0D5DE}" type="pres">
      <dgm:prSet presAssocID="{C86C0F09-0C64-4314-9E52-358ED7596370}" presName="parentText" presStyleLbl="node1" presStyleIdx="6" presStyleCnt="7" custLinFactY="-52610" custLinFactNeighborX="149" custLinFactNeighborY="-100000">
        <dgm:presLayoutVars>
          <dgm:chMax val="0"/>
          <dgm:bulletEnabled val="1"/>
        </dgm:presLayoutVars>
      </dgm:prSet>
      <dgm:spPr/>
      <dgm:t>
        <a:bodyPr/>
        <a:lstStyle/>
        <a:p>
          <a:endParaRPr lang="en-CA"/>
        </a:p>
      </dgm:t>
    </dgm:pt>
  </dgm:ptLst>
  <dgm:cxnLst>
    <dgm:cxn modelId="{2C677687-E145-4773-9032-C6E5DFE1A63C}" srcId="{EF5E5903-4EAB-4CDC-94EA-32D9FF9E794C}" destId="{7176E610-1C05-4F31-9C7B-BFB056CE0266}" srcOrd="1" destOrd="0" parTransId="{AE1F4391-892A-4854-ACBC-0BAAB85F2453}" sibTransId="{3C562351-96A5-412D-BD4C-9D4FC10336FC}"/>
    <dgm:cxn modelId="{F6A3A794-CD86-4610-990D-8ACA47FD1C4D}" srcId="{EF5E5903-4EAB-4CDC-94EA-32D9FF9E794C}" destId="{C86C0F09-0C64-4314-9E52-358ED7596370}" srcOrd="6" destOrd="0" parTransId="{EC0BDBAA-2D84-4550-B7BE-4D73B39A6654}" sibTransId="{F7B679BD-7B97-4FE0-AD17-876F0C666A41}"/>
    <dgm:cxn modelId="{49432BE9-F9B4-4C72-9529-342AAB064FD8}" type="presOf" srcId="{B2367364-E3F2-4703-82EC-F429A0573467}" destId="{0103CC19-27AA-48E4-AEC2-412E965F1B42}" srcOrd="0" destOrd="0" presId="urn:microsoft.com/office/officeart/2005/8/layout/vList2"/>
    <dgm:cxn modelId="{578FF9C4-AEF1-4023-8D7C-52B155168D0B}" srcId="{EF5E5903-4EAB-4CDC-94EA-32D9FF9E794C}" destId="{4280F5C6-40E5-4F82-BBE4-6B8903DC0438}" srcOrd="2" destOrd="0" parTransId="{77FE7AAE-74ED-4705-8ECA-AB15DE992FC6}" sibTransId="{24AFAFE2-1E15-4535-BB37-BE4DAA254DF3}"/>
    <dgm:cxn modelId="{502BEE5E-95C1-4AAF-BD18-D6983BD9CCCF}" srcId="{EF5E5903-4EAB-4CDC-94EA-32D9FF9E794C}" destId="{86530845-C554-4825-846A-28A218DB2D62}" srcOrd="3" destOrd="0" parTransId="{F4BD9B48-EAF0-4661-9DFD-44D273B07CAE}" sibTransId="{BFB968CC-64C2-49B2-A856-B86AE9E7D41D}"/>
    <dgm:cxn modelId="{D764EFAF-C2F8-4B6F-A927-63AFE23F93C7}" srcId="{EF5E5903-4EAB-4CDC-94EA-32D9FF9E794C}" destId="{CCA4D6BC-8F0E-484D-B58A-13D68452A6C3}" srcOrd="0" destOrd="0" parTransId="{47630270-569B-475F-85CF-B7F0F352FFD1}" sibTransId="{98EC2EB2-CA7E-44F7-85C7-9740A2A44CB3}"/>
    <dgm:cxn modelId="{258FB33E-F9F7-4E39-9083-5BAE189E9F7E}" type="presOf" srcId="{BE36703F-2E4B-4B9A-A38C-1000458E19EA}" destId="{E695EFC5-96F9-4ADB-B358-533113AF4349}" srcOrd="0" destOrd="0" presId="urn:microsoft.com/office/officeart/2005/8/layout/vList2"/>
    <dgm:cxn modelId="{C5EE39A2-C232-4B47-8B74-E8D1B3548078}" type="presOf" srcId="{7176E610-1C05-4F31-9C7B-BFB056CE0266}" destId="{2C8D50FC-1CCC-4AE7-BDF6-39D9CC245A5C}" srcOrd="0" destOrd="0" presId="urn:microsoft.com/office/officeart/2005/8/layout/vList2"/>
    <dgm:cxn modelId="{F1FB0973-362D-4E38-BE3D-C88A0D8D5480}" srcId="{EF5E5903-4EAB-4CDC-94EA-32D9FF9E794C}" destId="{BE36703F-2E4B-4B9A-A38C-1000458E19EA}" srcOrd="4" destOrd="0" parTransId="{457EFAB1-7218-4F18-A888-F38CC116E3DC}" sibTransId="{4D4F0979-CFFD-4230-91C0-3EEFBB70D722}"/>
    <dgm:cxn modelId="{3A0F6FBA-F26A-4D8C-8776-DD4F5FCA231E}" type="presOf" srcId="{CCA4D6BC-8F0E-484D-B58A-13D68452A6C3}" destId="{1A5383A9-244E-4467-B636-6545E74A60EE}" srcOrd="0" destOrd="0" presId="urn:microsoft.com/office/officeart/2005/8/layout/vList2"/>
    <dgm:cxn modelId="{420D5C05-39CD-49ED-AC7B-FB343F6989D0}" type="presOf" srcId="{4280F5C6-40E5-4F82-BBE4-6B8903DC0438}" destId="{9D5BBCA8-C80E-46B5-B56A-1204469F8222}" srcOrd="0" destOrd="0" presId="urn:microsoft.com/office/officeart/2005/8/layout/vList2"/>
    <dgm:cxn modelId="{B2A090CB-3422-45E4-AAEE-B5391D7D78AC}" srcId="{EF5E5903-4EAB-4CDC-94EA-32D9FF9E794C}" destId="{B2367364-E3F2-4703-82EC-F429A0573467}" srcOrd="5" destOrd="0" parTransId="{097A18DB-7717-4603-9342-6984C043A291}" sibTransId="{1D49A469-BAE9-45D5-ACF7-C9ABD956FCE7}"/>
    <dgm:cxn modelId="{5E0CB81F-E73F-42AA-BF9C-5826FBB29908}" type="presOf" srcId="{EF5E5903-4EAB-4CDC-94EA-32D9FF9E794C}" destId="{72F2169B-2A17-4F1C-9D36-2A15108BE66F}" srcOrd="0" destOrd="0" presId="urn:microsoft.com/office/officeart/2005/8/layout/vList2"/>
    <dgm:cxn modelId="{FEAB0A9D-4316-4A40-B884-85C354E4F16F}" type="presOf" srcId="{86530845-C554-4825-846A-28A218DB2D62}" destId="{1579CCCE-A9C1-482D-AB2A-E0C6FE4AF8FB}" srcOrd="0" destOrd="0" presId="urn:microsoft.com/office/officeart/2005/8/layout/vList2"/>
    <dgm:cxn modelId="{18D04792-A9CD-4377-A5ED-D47C5D46B471}" type="presOf" srcId="{C86C0F09-0C64-4314-9E52-358ED7596370}" destId="{D6232482-BA03-43F9-A134-DB59BBD0D5DE}" srcOrd="0" destOrd="0" presId="urn:microsoft.com/office/officeart/2005/8/layout/vList2"/>
    <dgm:cxn modelId="{77EF3D14-FB95-4CA0-B8D9-E69F55BDD1D7}" type="presParOf" srcId="{72F2169B-2A17-4F1C-9D36-2A15108BE66F}" destId="{1A5383A9-244E-4467-B636-6545E74A60EE}" srcOrd="0" destOrd="0" presId="urn:microsoft.com/office/officeart/2005/8/layout/vList2"/>
    <dgm:cxn modelId="{59B3EEF8-F6C6-40AA-B846-5D854FA7A790}" type="presParOf" srcId="{72F2169B-2A17-4F1C-9D36-2A15108BE66F}" destId="{5CB5566C-2A21-400E-B482-DAC8FE6384E9}" srcOrd="1" destOrd="0" presId="urn:microsoft.com/office/officeart/2005/8/layout/vList2"/>
    <dgm:cxn modelId="{65289E40-3227-4B3B-8B95-515852FB9B9E}" type="presParOf" srcId="{72F2169B-2A17-4F1C-9D36-2A15108BE66F}" destId="{2C8D50FC-1CCC-4AE7-BDF6-39D9CC245A5C}" srcOrd="2" destOrd="0" presId="urn:microsoft.com/office/officeart/2005/8/layout/vList2"/>
    <dgm:cxn modelId="{07375F7D-C995-476A-9798-FEDA1494A13F}" type="presParOf" srcId="{72F2169B-2A17-4F1C-9D36-2A15108BE66F}" destId="{8DF4E8A2-FE2C-4574-B04D-F2D7902D4654}" srcOrd="3" destOrd="0" presId="urn:microsoft.com/office/officeart/2005/8/layout/vList2"/>
    <dgm:cxn modelId="{4AAB9402-BDA7-4D2C-8559-074580AFCCF3}" type="presParOf" srcId="{72F2169B-2A17-4F1C-9D36-2A15108BE66F}" destId="{9D5BBCA8-C80E-46B5-B56A-1204469F8222}" srcOrd="4" destOrd="0" presId="urn:microsoft.com/office/officeart/2005/8/layout/vList2"/>
    <dgm:cxn modelId="{B481CB92-9C73-4F06-909F-77141972DC92}" type="presParOf" srcId="{72F2169B-2A17-4F1C-9D36-2A15108BE66F}" destId="{636EFC87-2A3F-48B0-80F0-A42268101771}" srcOrd="5" destOrd="0" presId="urn:microsoft.com/office/officeart/2005/8/layout/vList2"/>
    <dgm:cxn modelId="{C8524098-413C-44BD-8EDF-8D1276847C39}" type="presParOf" srcId="{72F2169B-2A17-4F1C-9D36-2A15108BE66F}" destId="{1579CCCE-A9C1-482D-AB2A-E0C6FE4AF8FB}" srcOrd="6" destOrd="0" presId="urn:microsoft.com/office/officeart/2005/8/layout/vList2"/>
    <dgm:cxn modelId="{08BFB4AC-969F-4EE6-8834-A4379BD253D7}" type="presParOf" srcId="{72F2169B-2A17-4F1C-9D36-2A15108BE66F}" destId="{92BC6F81-7E3D-4EA3-AF19-115E05B6CF79}" srcOrd="7" destOrd="0" presId="urn:microsoft.com/office/officeart/2005/8/layout/vList2"/>
    <dgm:cxn modelId="{6A0FA147-C0F0-4FC5-B44B-64512D6021F9}" type="presParOf" srcId="{72F2169B-2A17-4F1C-9D36-2A15108BE66F}" destId="{E695EFC5-96F9-4ADB-B358-533113AF4349}" srcOrd="8" destOrd="0" presId="urn:microsoft.com/office/officeart/2005/8/layout/vList2"/>
    <dgm:cxn modelId="{C52F0362-AE51-45F0-B163-2596826E2A84}" type="presParOf" srcId="{72F2169B-2A17-4F1C-9D36-2A15108BE66F}" destId="{5DDD4BCB-546B-454D-BAAF-695E73AED569}" srcOrd="9" destOrd="0" presId="urn:microsoft.com/office/officeart/2005/8/layout/vList2"/>
    <dgm:cxn modelId="{49476D43-E824-44C3-996C-DB123F68529A}" type="presParOf" srcId="{72F2169B-2A17-4F1C-9D36-2A15108BE66F}" destId="{0103CC19-27AA-48E4-AEC2-412E965F1B42}" srcOrd="10" destOrd="0" presId="urn:microsoft.com/office/officeart/2005/8/layout/vList2"/>
    <dgm:cxn modelId="{CA50CB37-ECB4-4505-9EFA-4E5F280FF1E8}" type="presParOf" srcId="{72F2169B-2A17-4F1C-9D36-2A15108BE66F}" destId="{DC2C60D2-52BE-4BC5-846C-4A444D4FAD74}" srcOrd="11" destOrd="0" presId="urn:microsoft.com/office/officeart/2005/8/layout/vList2"/>
    <dgm:cxn modelId="{27451EEC-9273-45F3-926E-7B2814AB1015}" type="presParOf" srcId="{72F2169B-2A17-4F1C-9D36-2A15108BE66F}" destId="{D6232482-BA03-43F9-A134-DB59BBD0D5D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383A9-244E-4467-B636-6545E74A60EE}">
      <dsp:nvSpPr>
        <dsp:cNvPr id="0" name=""/>
        <dsp:cNvSpPr/>
      </dsp:nvSpPr>
      <dsp:spPr>
        <a:xfrm>
          <a:off x="0" y="0"/>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1999	v.1</a:t>
          </a:r>
        </a:p>
        <a:p>
          <a:pPr lvl="0" algn="l" defTabSz="666750" rtl="0">
            <a:lnSpc>
              <a:spcPct val="90000"/>
            </a:lnSpc>
            <a:spcBef>
              <a:spcPct val="0"/>
            </a:spcBef>
            <a:spcAft>
              <a:spcPct val="35000"/>
            </a:spcAft>
          </a:pPr>
          <a:r>
            <a:rPr lang="en-CA" sz="1500" kern="1200" dirty="0" smtClean="0"/>
            <a:t>HTML / “image-mapped” digital object</a:t>
          </a:r>
          <a:endParaRPr lang="en-CA" sz="1500" kern="1200" dirty="0"/>
        </a:p>
      </dsp:txBody>
      <dsp:txXfrm>
        <a:off x="31699" y="31699"/>
        <a:ext cx="8145514" cy="585952"/>
      </dsp:txXfrm>
    </dsp:sp>
    <dsp:sp modelId="{2C8D50FC-1CCC-4AE7-BDF6-39D9CC245A5C}">
      <dsp:nvSpPr>
        <dsp:cNvPr id="0" name=""/>
        <dsp:cNvSpPr/>
      </dsp:nvSpPr>
      <dsp:spPr>
        <a:xfrm>
          <a:off x="0" y="639597"/>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2001 	v.2 (1</a:t>
          </a:r>
          <a:r>
            <a:rPr lang="en-CA" sz="1500" kern="1200" baseline="30000" dirty="0" smtClean="0"/>
            <a:t>st</a:t>
          </a:r>
          <a:r>
            <a:rPr lang="en-CA" sz="1500" kern="1200" dirty="0" smtClean="0"/>
            <a:t> rebuild)</a:t>
          </a:r>
        </a:p>
        <a:p>
          <a:pPr lvl="0" algn="l" defTabSz="666750" rtl="0">
            <a:lnSpc>
              <a:spcPct val="90000"/>
            </a:lnSpc>
            <a:spcBef>
              <a:spcPct val="0"/>
            </a:spcBef>
            <a:spcAft>
              <a:spcPct val="35000"/>
            </a:spcAft>
          </a:pPr>
          <a:r>
            <a:rPr lang="en-CA" sz="1500" kern="1200" dirty="0" smtClean="0"/>
            <a:t>HTML; frames</a:t>
          </a:r>
          <a:endParaRPr lang="en-CA" sz="1500" kern="1200" dirty="0"/>
        </a:p>
      </dsp:txBody>
      <dsp:txXfrm>
        <a:off x="31699" y="671296"/>
        <a:ext cx="8145514" cy="585952"/>
      </dsp:txXfrm>
    </dsp:sp>
    <dsp:sp modelId="{9D5BBCA8-C80E-46B5-B56A-1204469F8222}">
      <dsp:nvSpPr>
        <dsp:cNvPr id="0" name=""/>
        <dsp:cNvSpPr/>
      </dsp:nvSpPr>
      <dsp:spPr>
        <a:xfrm>
          <a:off x="0" y="1296147"/>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Long hiatus:  Move to UVic in 2003; joined </a:t>
          </a:r>
          <a:r>
            <a:rPr lang="en-CA" sz="1500" kern="1200" dirty="0" err="1" smtClean="0"/>
            <a:t>TaPOR</a:t>
          </a:r>
          <a:r>
            <a:rPr lang="en-CA" sz="1500" kern="1200" dirty="0" smtClean="0"/>
            <a:t> in 2005</a:t>
          </a:r>
          <a:endParaRPr lang="en-CA" sz="1500" kern="1200" dirty="0"/>
        </a:p>
      </dsp:txBody>
      <dsp:txXfrm>
        <a:off x="31699" y="1327846"/>
        <a:ext cx="8145514" cy="585952"/>
      </dsp:txXfrm>
    </dsp:sp>
    <dsp:sp modelId="{1579CCCE-A9C1-482D-AB2A-E0C6FE4AF8FB}">
      <dsp:nvSpPr>
        <dsp:cNvPr id="0" name=""/>
        <dsp:cNvSpPr/>
      </dsp:nvSpPr>
      <dsp:spPr>
        <a:xfrm>
          <a:off x="0" y="1944216"/>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2006 	v.3 (2</a:t>
          </a:r>
          <a:r>
            <a:rPr lang="en-CA" sz="1500" kern="1200" baseline="30000" dirty="0" smtClean="0"/>
            <a:t>nd</a:t>
          </a:r>
          <a:r>
            <a:rPr lang="en-CA" sz="1500" kern="1200" dirty="0" smtClean="0"/>
            <a:t> rebuild)</a:t>
          </a:r>
        </a:p>
        <a:p>
          <a:pPr lvl="0" algn="l" defTabSz="666750" rtl="0">
            <a:lnSpc>
              <a:spcPct val="90000"/>
            </a:lnSpc>
            <a:spcBef>
              <a:spcPct val="0"/>
            </a:spcBef>
            <a:spcAft>
              <a:spcPct val="35000"/>
            </a:spcAft>
          </a:pPr>
          <a:r>
            <a:rPr lang="en-CA" sz="1500" kern="1200" dirty="0" smtClean="0"/>
            <a:t>XML and TEI; </a:t>
          </a:r>
          <a:r>
            <a:rPr lang="en-CA" sz="1500" kern="1200" dirty="0" err="1" smtClean="0"/>
            <a:t>eXist</a:t>
          </a:r>
          <a:r>
            <a:rPr lang="en-CA" sz="1500" kern="1200" dirty="0" smtClean="0"/>
            <a:t> database; layered map</a:t>
          </a:r>
          <a:endParaRPr lang="en-CA" sz="1500" kern="1200" dirty="0"/>
        </a:p>
      </dsp:txBody>
      <dsp:txXfrm>
        <a:off x="31699" y="1975915"/>
        <a:ext cx="8145514" cy="585952"/>
      </dsp:txXfrm>
    </dsp:sp>
    <dsp:sp modelId="{E695EFC5-96F9-4ADB-B358-533113AF4349}">
      <dsp:nvSpPr>
        <dsp:cNvPr id="0" name=""/>
        <dsp:cNvSpPr/>
      </dsp:nvSpPr>
      <dsp:spPr>
        <a:xfrm>
          <a:off x="0" y="2520280"/>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2011 	v.4 (3</a:t>
          </a:r>
          <a:r>
            <a:rPr lang="en-CA" sz="1500" kern="1200" baseline="30000" dirty="0" smtClean="0"/>
            <a:t>rd</a:t>
          </a:r>
          <a:r>
            <a:rPr lang="en-CA" sz="1500" kern="1200" dirty="0" smtClean="0"/>
            <a:t> rebuild)</a:t>
          </a:r>
        </a:p>
        <a:p>
          <a:pPr lvl="0" algn="l" defTabSz="666750" rtl="0">
            <a:lnSpc>
              <a:spcPct val="90000"/>
            </a:lnSpc>
            <a:spcBef>
              <a:spcPct val="0"/>
            </a:spcBef>
            <a:spcAft>
              <a:spcPct val="35000"/>
            </a:spcAft>
          </a:pPr>
          <a:r>
            <a:rPr lang="en-CA" sz="1500" kern="1200" dirty="0" smtClean="0"/>
            <a:t>Streamlined XML; redesigned database; map now peripheral (a GUI)</a:t>
          </a:r>
          <a:endParaRPr lang="en-CA" sz="1500" kern="1200" dirty="0"/>
        </a:p>
      </dsp:txBody>
      <dsp:txXfrm>
        <a:off x="31699" y="2551979"/>
        <a:ext cx="8145514" cy="585952"/>
      </dsp:txXfrm>
    </dsp:sp>
    <dsp:sp modelId="{0103CC19-27AA-48E4-AEC2-412E965F1B42}">
      <dsp:nvSpPr>
        <dsp:cNvPr id="0" name=""/>
        <dsp:cNvSpPr/>
      </dsp:nvSpPr>
      <dsp:spPr>
        <a:xfrm>
          <a:off x="0" y="3240362"/>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2013      v.5</a:t>
          </a:r>
        </a:p>
        <a:p>
          <a:pPr lvl="0" algn="l" defTabSz="666750" rtl="0">
            <a:lnSpc>
              <a:spcPct val="90000"/>
            </a:lnSpc>
            <a:spcBef>
              <a:spcPct val="0"/>
            </a:spcBef>
            <a:spcAft>
              <a:spcPct val="35000"/>
            </a:spcAft>
          </a:pPr>
          <a:r>
            <a:rPr lang="en-CA" sz="1500" kern="1200" dirty="0" smtClean="0"/>
            <a:t>Visual and organizational redesign; all mayoral shows; code-sharing; document type taxonomy</a:t>
          </a:r>
          <a:endParaRPr lang="en-CA" sz="1500" kern="1200" dirty="0"/>
        </a:p>
      </dsp:txBody>
      <dsp:txXfrm>
        <a:off x="31699" y="3272061"/>
        <a:ext cx="8145514" cy="585952"/>
      </dsp:txXfrm>
    </dsp:sp>
    <dsp:sp modelId="{D6232482-BA03-43F9-A134-DB59BBD0D5DE}">
      <dsp:nvSpPr>
        <dsp:cNvPr id="0" name=""/>
        <dsp:cNvSpPr/>
      </dsp:nvSpPr>
      <dsp:spPr>
        <a:xfrm>
          <a:off x="0" y="3888431"/>
          <a:ext cx="8208912" cy="649350"/>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CA" sz="1500" kern="1200" dirty="0" smtClean="0"/>
            <a:t>2014      v.6 </a:t>
          </a:r>
        </a:p>
        <a:p>
          <a:pPr lvl="0" algn="l" defTabSz="666750" rtl="0">
            <a:lnSpc>
              <a:spcPct val="90000"/>
            </a:lnSpc>
            <a:spcBef>
              <a:spcPct val="0"/>
            </a:spcBef>
            <a:spcAft>
              <a:spcPct val="35000"/>
            </a:spcAft>
          </a:pPr>
          <a:r>
            <a:rPr lang="en-CA" sz="1500" kern="1200" dirty="0" smtClean="0"/>
            <a:t>New map interface; </a:t>
          </a:r>
          <a:r>
            <a:rPr lang="en-CA" sz="1500" i="1" kern="1200" dirty="0" smtClean="0"/>
            <a:t>A Survey of London</a:t>
          </a:r>
          <a:endParaRPr lang="en-CA" sz="1500" kern="1200" dirty="0"/>
        </a:p>
      </dsp:txBody>
      <dsp:txXfrm>
        <a:off x="31699" y="3920130"/>
        <a:ext cx="8145514" cy="5859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8C1651-BC81-4F0F-8C33-2F05FE3F947C}" type="datetimeFigureOut">
              <a:rPr lang="en-CA" smtClean="0"/>
              <a:t>2019-05-25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57D33F-C80E-4F3B-955F-F4862BD1FAF4}" type="slidenum">
              <a:rPr lang="en-CA" smtClean="0"/>
              <a:t>‹#›</a:t>
            </a:fld>
            <a:endParaRPr lang="en-CA"/>
          </a:p>
        </p:txBody>
      </p:sp>
    </p:spTree>
    <p:extLst>
      <p:ext uri="{BB962C8B-B14F-4D97-AF65-F5344CB8AC3E}">
        <p14:creationId xmlns:p14="http://schemas.microsoft.com/office/powerpoint/2010/main" val="160116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bl.uk/onlinegallery/onlineex/crace/index.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6</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15</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16</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17</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18</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19</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20</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21</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22</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23</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24</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7</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25</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26</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61FE4C4-4809-48B1-B8AA-6F8488E201FC}" type="slidenum">
              <a:rPr lang="en-CA" smtClean="0"/>
              <a:pPr/>
              <a:t>45</a:t>
            </a:fld>
            <a:endParaRPr lang="en-CA"/>
          </a:p>
        </p:txBody>
      </p:sp>
    </p:spTree>
    <p:extLst>
      <p:ext uri="{BB962C8B-B14F-4D97-AF65-F5344CB8AC3E}">
        <p14:creationId xmlns:p14="http://schemas.microsoft.com/office/powerpoint/2010/main" val="2707609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Another shot</a:t>
            </a:r>
            <a:r>
              <a:rPr lang="en-CA" baseline="0" dirty="0" smtClean="0"/>
              <a:t> of our TEI (first encoding pass).</a:t>
            </a:r>
          </a:p>
          <a:p>
            <a:endParaRPr lang="en-CA" baseline="0" dirty="0" smtClean="0"/>
          </a:p>
          <a:p>
            <a:r>
              <a:rPr lang="en-CA" baseline="0" dirty="0" smtClean="0"/>
              <a:t>Worked with EEBO-TCP.</a:t>
            </a:r>
            <a:endParaRPr lang="en-CA" dirty="0"/>
          </a:p>
        </p:txBody>
      </p:sp>
      <p:sp>
        <p:nvSpPr>
          <p:cNvPr id="4" name="Slide Number Placeholder 3"/>
          <p:cNvSpPr>
            <a:spLocks noGrp="1"/>
          </p:cNvSpPr>
          <p:nvPr>
            <p:ph type="sldNum" sz="quarter" idx="10"/>
          </p:nvPr>
        </p:nvSpPr>
        <p:spPr/>
        <p:txBody>
          <a:bodyPr/>
          <a:lstStyle/>
          <a:p>
            <a:fld id="{C61FE4C4-4809-48B1-B8AA-6F8488E201FC}" type="slidenum">
              <a:rPr lang="en-CA" smtClean="0"/>
              <a:pPr/>
              <a:t>46</a:t>
            </a:fld>
            <a:endParaRPr lang="en-CA"/>
          </a:p>
        </p:txBody>
      </p:sp>
    </p:spTree>
    <p:extLst>
      <p:ext uri="{BB962C8B-B14F-4D97-AF65-F5344CB8AC3E}">
        <p14:creationId xmlns:p14="http://schemas.microsoft.com/office/powerpoint/2010/main" val="2236873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336488" indent="-336488">
              <a:lnSpc>
                <a:spcPct val="150000"/>
              </a:lnSpc>
              <a:buFont typeface="+mj-lt"/>
              <a:buAutoNum type="arabicPeriod"/>
            </a:pPr>
            <a:r>
              <a:rPr lang="en-US" dirty="0">
                <a:latin typeface="Times New Roman"/>
                <a:ea typeface="Times New Roman"/>
                <a:cs typeface="Times New Roman"/>
              </a:rPr>
              <a:t> A base layer that reproduces the LMA copy of the “</a:t>
            </a:r>
            <a:r>
              <a:rPr lang="en-US" dirty="0" err="1">
                <a:latin typeface="Times New Roman"/>
                <a:ea typeface="Times New Roman"/>
                <a:cs typeface="Times New Roman"/>
              </a:rPr>
              <a:t>Agas</a:t>
            </a:r>
            <a:r>
              <a:rPr lang="en-US" dirty="0">
                <a:latin typeface="Times New Roman"/>
                <a:ea typeface="Times New Roman"/>
                <a:cs typeface="Times New Roman"/>
              </a:rPr>
              <a:t>” map.  To produce this base layer, we will have had to exercise our critical </a:t>
            </a:r>
            <a:r>
              <a:rPr lang="en-US" dirty="0" err="1">
                <a:latin typeface="Times New Roman"/>
                <a:ea typeface="Times New Roman"/>
                <a:cs typeface="Times New Roman"/>
              </a:rPr>
              <a:t>judgement</a:t>
            </a:r>
            <a:r>
              <a:rPr lang="en-US" dirty="0">
                <a:latin typeface="Times New Roman"/>
                <a:ea typeface="Times New Roman"/>
                <a:cs typeface="Times New Roman"/>
              </a:rPr>
              <a:t> in joining the eight sheets.  Since they do not join perfectly, our work will be to leave the appropriate amount of space between the sheets.  This layer satisfies our desire for a documentary edition.  </a:t>
            </a:r>
            <a:endParaRPr lang="en-CA" sz="1100" dirty="0">
              <a:ea typeface="Times New Roman"/>
              <a:cs typeface="Times New Roman"/>
            </a:endParaRPr>
          </a:p>
          <a:p>
            <a:pPr marL="336488" indent="-336488">
              <a:lnSpc>
                <a:spcPct val="150000"/>
              </a:lnSpc>
              <a:buFont typeface="+mj-lt"/>
              <a:buAutoNum type="arabicPeriod"/>
            </a:pPr>
            <a:r>
              <a:rPr lang="en-US" dirty="0">
                <a:latin typeface="Times New Roman"/>
                <a:ea typeface="Times New Roman"/>
                <a:cs typeface="Times New Roman"/>
              </a:rPr>
              <a:t>A layer that includes our conjectural drawings of the places that occupied those white spaces, based on other cartographic witnesses to the text of London, such as the three surviving sections of the Copperplate Map (likely the source for “</a:t>
            </a:r>
            <a:r>
              <a:rPr lang="en-US" dirty="0" err="1">
                <a:latin typeface="Times New Roman"/>
                <a:ea typeface="Times New Roman"/>
                <a:cs typeface="Times New Roman"/>
              </a:rPr>
              <a:t>Agas</a:t>
            </a:r>
            <a:r>
              <a:rPr lang="en-US" dirty="0">
                <a:latin typeface="Times New Roman"/>
                <a:ea typeface="Times New Roman"/>
                <a:cs typeface="Times New Roman"/>
              </a:rPr>
              <a:t>”).  This layer allows us to offer an edition that “reconstructs” an ideal text and supplies the missing visual data.</a:t>
            </a:r>
            <a:endParaRPr lang="en-CA" sz="1100" dirty="0">
              <a:ea typeface="Times New Roman"/>
              <a:cs typeface="Times New Roman"/>
            </a:endParaRPr>
          </a:p>
          <a:p>
            <a:pPr marL="336488" indent="-336488">
              <a:lnSpc>
                <a:spcPct val="150000"/>
              </a:lnSpc>
              <a:buFont typeface="+mj-lt"/>
              <a:buAutoNum type="arabicPeriod"/>
            </a:pPr>
            <a:r>
              <a:rPr lang="en-US" dirty="0">
                <a:latin typeface="Times New Roman"/>
                <a:ea typeface="Times New Roman"/>
                <a:cs typeface="Times New Roman"/>
              </a:rPr>
              <a:t>Layers that reproduce the other witnesses, either in their entirety (depending on permissions) or merely the pieces that are different in the LMA copy.  This layer serves as the horizontal collation of witnesses (horizontal in the bibliographical sense even though the layers themselves are stacked “vertically”).  Combining the LMA layer with the National Archives layer allows us to produce an edition that conflates the evidence from the principal documentary witnesses.</a:t>
            </a:r>
            <a:endParaRPr lang="en-CA" sz="1100" dirty="0">
              <a:ea typeface="Times New Roman"/>
              <a:cs typeface="Times New Roman"/>
            </a:endParaRPr>
          </a:p>
          <a:p>
            <a:pPr marL="336488" indent="-336488">
              <a:lnSpc>
                <a:spcPct val="150000"/>
              </a:lnSpc>
              <a:buFont typeface="+mj-lt"/>
              <a:buAutoNum type="arabicPeriod"/>
            </a:pPr>
            <a:r>
              <a:rPr lang="en-US" dirty="0">
                <a:latin typeface="Times New Roman"/>
                <a:ea typeface="Times New Roman"/>
                <a:cs typeface="Times New Roman"/>
              </a:rPr>
              <a:t>A layer containing our own mark-up of the map, which is essentially a form of glossing and critical commentary.  Users can turn on and off levels of commentary (site ids only, ids of particular types of sites only, alternate names for a site, particular parts of the encyclopedia entry for the site).</a:t>
            </a:r>
            <a:endParaRPr lang="en-CA" sz="1100" dirty="0">
              <a:ea typeface="Times New Roman"/>
              <a:cs typeface="Times New Roman"/>
            </a:endParaRPr>
          </a:p>
          <a:p>
            <a:pPr marL="336488" indent="-336488">
              <a:lnSpc>
                <a:spcPct val="150000"/>
              </a:lnSpc>
              <a:buFont typeface="+mj-lt"/>
              <a:buAutoNum type="arabicPeriod"/>
            </a:pPr>
            <a:r>
              <a:rPr lang="en-US" dirty="0">
                <a:latin typeface="Times New Roman"/>
                <a:ea typeface="Times New Roman"/>
                <a:cs typeface="Times New Roman"/>
              </a:rPr>
              <a:t>A modern ordnance survey map of the City of London, instead of the </a:t>
            </a:r>
            <a:r>
              <a:rPr lang="en-US" dirty="0" err="1">
                <a:latin typeface="Times New Roman"/>
                <a:ea typeface="Times New Roman"/>
                <a:cs typeface="Times New Roman"/>
              </a:rPr>
              <a:t>GoogleMaps</a:t>
            </a:r>
            <a:r>
              <a:rPr lang="en-US" dirty="0">
                <a:latin typeface="Times New Roman"/>
                <a:ea typeface="Times New Roman"/>
                <a:cs typeface="Times New Roman"/>
              </a:rPr>
              <a:t> or </a:t>
            </a:r>
            <a:r>
              <a:rPr lang="en-US" dirty="0" err="1">
                <a:latin typeface="Times New Roman"/>
                <a:ea typeface="Times New Roman"/>
                <a:cs typeface="Times New Roman"/>
              </a:rPr>
              <a:t>GoogleEarth</a:t>
            </a:r>
            <a:r>
              <a:rPr lang="en-US" dirty="0">
                <a:latin typeface="Times New Roman"/>
                <a:ea typeface="Times New Roman"/>
                <a:cs typeface="Times New Roman"/>
              </a:rPr>
              <a:t> layer that one often sees in historical mapping projects.  We want more precision than </a:t>
            </a:r>
            <a:r>
              <a:rPr lang="en-US" dirty="0" err="1">
                <a:latin typeface="Times New Roman"/>
                <a:ea typeface="Times New Roman"/>
                <a:cs typeface="Times New Roman"/>
              </a:rPr>
              <a:t>GoogleMaps</a:t>
            </a:r>
            <a:r>
              <a:rPr lang="en-US" dirty="0">
                <a:latin typeface="Times New Roman"/>
                <a:ea typeface="Times New Roman"/>
                <a:cs typeface="Times New Roman"/>
              </a:rPr>
              <a:t> can offer.  This layer allows us to answer a common question:  “What’s there now?”  In thinking about the relationship between early modern London and modern London, I am turning increasing to theories of adaptation.  In a way, both the modern ordnance survey map and the “</a:t>
            </a:r>
            <a:r>
              <a:rPr lang="en-US" dirty="0" err="1">
                <a:latin typeface="Times New Roman"/>
                <a:ea typeface="Times New Roman"/>
                <a:cs typeface="Times New Roman"/>
              </a:rPr>
              <a:t>Agas</a:t>
            </a:r>
            <a:r>
              <a:rPr lang="en-US" dirty="0">
                <a:latin typeface="Times New Roman"/>
                <a:ea typeface="Times New Roman"/>
                <a:cs typeface="Times New Roman"/>
              </a:rPr>
              <a:t>” map are adaptations of real physical space.  We could see this layer either as cognate with “</a:t>
            </a:r>
            <a:r>
              <a:rPr lang="en-US" dirty="0" err="1">
                <a:latin typeface="Times New Roman"/>
                <a:ea typeface="Times New Roman"/>
                <a:cs typeface="Times New Roman"/>
              </a:rPr>
              <a:t>Agas</a:t>
            </a:r>
            <a:r>
              <a:rPr lang="en-US" dirty="0">
                <a:latin typeface="Times New Roman"/>
                <a:ea typeface="Times New Roman"/>
                <a:cs typeface="Times New Roman"/>
              </a:rPr>
              <a:t>” as another representation of a set of spatial coordinates.  If we want to “pin” this layer to the “</a:t>
            </a:r>
            <a:r>
              <a:rPr lang="en-US" dirty="0" err="1">
                <a:latin typeface="Times New Roman"/>
                <a:ea typeface="Times New Roman"/>
                <a:cs typeface="Times New Roman"/>
              </a:rPr>
              <a:t>Agas</a:t>
            </a:r>
            <a:r>
              <a:rPr lang="en-US" dirty="0">
                <a:latin typeface="Times New Roman"/>
                <a:ea typeface="Times New Roman"/>
                <a:cs typeface="Times New Roman"/>
              </a:rPr>
              <a:t>” map, we will have to either </a:t>
            </a:r>
            <a:r>
              <a:rPr lang="en-US" dirty="0" err="1">
                <a:latin typeface="Times New Roman"/>
                <a:ea typeface="Times New Roman"/>
                <a:cs typeface="Times New Roman"/>
              </a:rPr>
              <a:t>georectify</a:t>
            </a:r>
            <a:r>
              <a:rPr lang="en-US" dirty="0">
                <a:latin typeface="Times New Roman"/>
                <a:ea typeface="Times New Roman"/>
                <a:cs typeface="Times New Roman"/>
              </a:rPr>
              <a:t> “</a:t>
            </a:r>
            <a:r>
              <a:rPr lang="en-US" dirty="0" err="1">
                <a:latin typeface="Times New Roman"/>
                <a:ea typeface="Times New Roman"/>
                <a:cs typeface="Times New Roman"/>
              </a:rPr>
              <a:t>Agas</a:t>
            </a:r>
            <a:r>
              <a:rPr lang="en-US" dirty="0">
                <a:latin typeface="Times New Roman"/>
                <a:ea typeface="Times New Roman"/>
                <a:cs typeface="Times New Roman"/>
              </a:rPr>
              <a:t>” or reverse </a:t>
            </a:r>
            <a:r>
              <a:rPr lang="en-US" dirty="0" err="1">
                <a:latin typeface="Times New Roman"/>
                <a:ea typeface="Times New Roman"/>
                <a:cs typeface="Times New Roman"/>
              </a:rPr>
              <a:t>georectify</a:t>
            </a:r>
            <a:r>
              <a:rPr lang="en-US" dirty="0">
                <a:latin typeface="Times New Roman"/>
                <a:ea typeface="Times New Roman"/>
                <a:cs typeface="Times New Roman"/>
              </a:rPr>
              <a:t> the ordnance survey map so that the latitude and longitude points match up.</a:t>
            </a:r>
            <a:endParaRPr lang="en-CA" sz="1100" dirty="0">
              <a:ea typeface="Times New Roman"/>
              <a:cs typeface="Times New Roman"/>
            </a:endParaRPr>
          </a:p>
          <a:p>
            <a:pPr marL="336488" indent="-336488">
              <a:lnSpc>
                <a:spcPct val="150000"/>
              </a:lnSpc>
              <a:buFont typeface="+mj-lt"/>
              <a:buAutoNum type="arabicPeriod"/>
            </a:pPr>
            <a:r>
              <a:rPr lang="en-US" dirty="0">
                <a:latin typeface="Times New Roman"/>
                <a:ea typeface="Times New Roman"/>
                <a:cs typeface="Times New Roman"/>
              </a:rPr>
              <a:t>A dynamic map layer that can be annotated by the user, or populated with data from our </a:t>
            </a:r>
            <a:r>
              <a:rPr lang="en-US" dirty="0" err="1">
                <a:latin typeface="Times New Roman"/>
                <a:ea typeface="Times New Roman"/>
                <a:cs typeface="Times New Roman"/>
              </a:rPr>
              <a:t>personography</a:t>
            </a:r>
            <a:r>
              <a:rPr lang="en-US" dirty="0">
                <a:latin typeface="Times New Roman"/>
                <a:ea typeface="Times New Roman"/>
                <a:cs typeface="Times New Roman"/>
              </a:rPr>
              <a:t>, library, or bibliography in combinations that the user determines.  This layer satisfies our desire for an edition that can be </a:t>
            </a:r>
            <a:r>
              <a:rPr lang="en-US" dirty="0" err="1">
                <a:latin typeface="Times New Roman"/>
                <a:ea typeface="Times New Roman"/>
                <a:cs typeface="Times New Roman"/>
              </a:rPr>
              <a:t>marginated</a:t>
            </a:r>
            <a:r>
              <a:rPr lang="en-US" dirty="0">
                <a:latin typeface="Times New Roman"/>
                <a:ea typeface="Times New Roman"/>
                <a:cs typeface="Times New Roman"/>
              </a:rPr>
              <a:t> and annotated by “readers.”</a:t>
            </a:r>
          </a:p>
          <a:p>
            <a:pPr>
              <a:lnSpc>
                <a:spcPct val="150000"/>
              </a:lnSpc>
            </a:pPr>
            <a:endParaRPr lang="en-CA" sz="1100" dirty="0">
              <a:ea typeface="Times New Roman"/>
              <a:cs typeface="Times New Roman"/>
            </a:endParaRPr>
          </a:p>
          <a:p>
            <a:r>
              <a:rPr lang="en-CA" sz="1000" dirty="0">
                <a:latin typeface="Georgia"/>
                <a:ea typeface="Times New Roman"/>
                <a:cs typeface="Times New Roman"/>
              </a:rPr>
              <a:t>See the </a:t>
            </a:r>
            <a:r>
              <a:rPr lang="en-CA" sz="1000" dirty="0" err="1">
                <a:latin typeface="Georgia"/>
                <a:ea typeface="Times New Roman"/>
                <a:cs typeface="Times New Roman"/>
              </a:rPr>
              <a:t>Crace</a:t>
            </a:r>
            <a:r>
              <a:rPr lang="en-CA" sz="1000" dirty="0">
                <a:latin typeface="Georgia"/>
                <a:ea typeface="Times New Roman"/>
                <a:cs typeface="Times New Roman"/>
              </a:rPr>
              <a:t> Collection of Maps of London, for example, at </a:t>
            </a:r>
            <a:r>
              <a:rPr lang="en-CA" sz="1000" u="sng" dirty="0">
                <a:solidFill>
                  <a:srgbClr val="0000FF"/>
                </a:solidFill>
                <a:latin typeface="Georgia"/>
                <a:ea typeface="Times New Roman"/>
                <a:cs typeface="Times New Roman"/>
                <a:hlinkClick r:id="rId3"/>
              </a:rPr>
              <a:t>http://www.bl.uk/onlinegallery/onlineex/crace/index.html</a:t>
            </a:r>
            <a:r>
              <a:rPr lang="en-CA" sz="1000" dirty="0">
                <a:latin typeface="Georgia"/>
                <a:ea typeface="Times New Roman"/>
                <a:cs typeface="Times New Roman"/>
              </a:rPr>
              <a:t>.  This stunning resources allows one to load up historical maps of London in </a:t>
            </a:r>
            <a:r>
              <a:rPr lang="en-CA" sz="1000" dirty="0" err="1">
                <a:latin typeface="Georgia"/>
                <a:ea typeface="Times New Roman"/>
                <a:cs typeface="Times New Roman"/>
              </a:rPr>
              <a:t>GoogleEarth</a:t>
            </a:r>
            <a:r>
              <a:rPr lang="en-CA" sz="1000" dirty="0">
                <a:latin typeface="Georgia"/>
                <a:ea typeface="Times New Roman"/>
                <a:cs typeface="Times New Roman"/>
              </a:rPr>
              <a:t>, something that we have also done with the “</a:t>
            </a:r>
            <a:r>
              <a:rPr lang="en-CA" sz="1000" dirty="0" err="1">
                <a:latin typeface="Georgia"/>
                <a:ea typeface="Times New Roman"/>
                <a:cs typeface="Times New Roman"/>
              </a:rPr>
              <a:t>Agas</a:t>
            </a:r>
            <a:r>
              <a:rPr lang="en-CA" sz="1000" dirty="0">
                <a:latin typeface="Georgia"/>
                <a:ea typeface="Times New Roman"/>
                <a:cs typeface="Times New Roman"/>
              </a:rPr>
              <a:t>” map for in-house use.</a:t>
            </a:r>
          </a:p>
          <a:p>
            <a:endParaRPr lang="en-CA" dirty="0"/>
          </a:p>
        </p:txBody>
      </p:sp>
      <p:sp>
        <p:nvSpPr>
          <p:cNvPr id="4" name="Slide Number Placeholder 3"/>
          <p:cNvSpPr>
            <a:spLocks noGrp="1"/>
          </p:cNvSpPr>
          <p:nvPr>
            <p:ph type="sldNum" sz="quarter" idx="10"/>
          </p:nvPr>
        </p:nvSpPr>
        <p:spPr/>
        <p:txBody>
          <a:bodyPr/>
          <a:lstStyle/>
          <a:p>
            <a:fld id="{C61FE4C4-4809-48B1-B8AA-6F8488E201FC}" type="slidenum">
              <a:rPr lang="en-CA" smtClean="0"/>
              <a:pPr/>
              <a:t>51</a:t>
            </a:fld>
            <a:endParaRPr lang="en-CA"/>
          </a:p>
        </p:txBody>
      </p:sp>
    </p:spTree>
    <p:extLst>
      <p:ext uri="{BB962C8B-B14F-4D97-AF65-F5344CB8AC3E}">
        <p14:creationId xmlns:p14="http://schemas.microsoft.com/office/powerpoint/2010/main" val="41347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8</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How did</a:t>
            </a:r>
            <a:r>
              <a:rPr lang="en-CA" baseline="0" dirty="0" smtClean="0"/>
              <a:t> MoEML begin?</a:t>
            </a:r>
          </a:p>
          <a:p>
            <a:r>
              <a:rPr lang="en-CA" baseline="0" dirty="0" smtClean="0"/>
              <a:t>A map.</a:t>
            </a:r>
            <a:endParaRPr lang="en-CA" dirty="0"/>
          </a:p>
        </p:txBody>
      </p:sp>
      <p:sp>
        <p:nvSpPr>
          <p:cNvPr id="4" name="Slide Number Placeholder 3"/>
          <p:cNvSpPr>
            <a:spLocks noGrp="1"/>
          </p:cNvSpPr>
          <p:nvPr>
            <p:ph type="sldNum" sz="quarter" idx="10"/>
          </p:nvPr>
        </p:nvSpPr>
        <p:spPr/>
        <p:txBody>
          <a:bodyPr/>
          <a:lstStyle/>
          <a:p>
            <a:fld id="{C61FE4C4-4809-48B1-B8AA-6F8488E201FC}" type="slidenum">
              <a:rPr lang="en-CA" smtClean="0">
                <a:solidFill>
                  <a:prstClr val="black"/>
                </a:solidFill>
              </a:rPr>
              <a:pPr/>
              <a:t>9</a:t>
            </a:fld>
            <a:endParaRPr lang="en-CA">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DA69C14-404F-43EF-A3D9-33D4D3FA41C0}" type="slidenum">
              <a:rPr lang="en-CA" smtClean="0"/>
              <a:t>10</a:t>
            </a:fld>
            <a:endParaRPr lang="en-CA"/>
          </a:p>
        </p:txBody>
      </p:sp>
    </p:spTree>
    <p:extLst>
      <p:ext uri="{BB962C8B-B14F-4D97-AF65-F5344CB8AC3E}">
        <p14:creationId xmlns:p14="http://schemas.microsoft.com/office/powerpoint/2010/main" val="3231306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11</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12</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13</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1710132-A17B-4D2C-890A-6DDDC39F44A6}" type="slidenum">
              <a:rPr lang="en-CA" smtClean="0"/>
              <a:pPr/>
              <a:t>14</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F395C419-6ED8-4544-8DF4-A165E7C73C95}" type="datetimeFigureOut">
              <a:rPr lang="en-CA" smtClean="0"/>
              <a:t>2019-05-25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6693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395C419-6ED8-4544-8DF4-A165E7C73C95}" type="datetimeFigureOut">
              <a:rPr lang="en-CA" smtClean="0"/>
              <a:t>2019-05-25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3923938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395C419-6ED8-4544-8DF4-A165E7C73C95}" type="datetimeFigureOut">
              <a:rPr lang="en-CA" smtClean="0"/>
              <a:t>2019-05-25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513837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395C419-6ED8-4544-8DF4-A165E7C73C95}" type="datetimeFigureOut">
              <a:rPr lang="en-CA" smtClean="0"/>
              <a:t>2019-05-25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2430003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95C419-6ED8-4544-8DF4-A165E7C73C95}" type="datetimeFigureOut">
              <a:rPr lang="en-CA" smtClean="0"/>
              <a:t>2019-05-25</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242858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F395C419-6ED8-4544-8DF4-A165E7C73C95}" type="datetimeFigureOut">
              <a:rPr lang="en-CA" smtClean="0"/>
              <a:t>2019-05-25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397760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F395C419-6ED8-4544-8DF4-A165E7C73C95}" type="datetimeFigureOut">
              <a:rPr lang="en-CA" smtClean="0"/>
              <a:t>2019-05-25</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143029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F395C419-6ED8-4544-8DF4-A165E7C73C95}" type="datetimeFigureOut">
              <a:rPr lang="en-CA" smtClean="0"/>
              <a:t>2019-05-25</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861128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95C419-6ED8-4544-8DF4-A165E7C73C95}" type="datetimeFigureOut">
              <a:rPr lang="en-CA" smtClean="0"/>
              <a:t>2019-05-25</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1250001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95C419-6ED8-4544-8DF4-A165E7C73C95}" type="datetimeFigureOut">
              <a:rPr lang="en-CA" smtClean="0"/>
              <a:t>2019-05-25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25376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95C419-6ED8-4544-8DF4-A165E7C73C95}" type="datetimeFigureOut">
              <a:rPr lang="en-CA" smtClean="0"/>
              <a:t>2019-05-25</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7C3D897-D229-49F7-8ADA-5EB0FD9BB169}" type="slidenum">
              <a:rPr lang="en-CA" smtClean="0"/>
              <a:t>‹#›</a:t>
            </a:fld>
            <a:endParaRPr lang="en-CA"/>
          </a:p>
        </p:txBody>
      </p:sp>
    </p:spTree>
    <p:extLst>
      <p:ext uri="{BB962C8B-B14F-4D97-AF65-F5344CB8AC3E}">
        <p14:creationId xmlns:p14="http://schemas.microsoft.com/office/powerpoint/2010/main" val="194598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2000"/>
            <a:lum/>
          </a:blip>
          <a:srcRect/>
          <a:stretch>
            <a:fillRect t="-7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95C419-6ED8-4544-8DF4-A165E7C73C95}" type="datetimeFigureOut">
              <a:rPr lang="en-CA" smtClean="0"/>
              <a:t>2019-05-25</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C3D897-D229-49F7-8ADA-5EB0FD9BB169}" type="slidenum">
              <a:rPr lang="en-CA" smtClean="0"/>
              <a:t>‹#›</a:t>
            </a:fld>
            <a:endParaRPr lang="en-CA"/>
          </a:p>
        </p:txBody>
      </p:sp>
    </p:spTree>
    <p:extLst>
      <p:ext uri="{BB962C8B-B14F-4D97-AF65-F5344CB8AC3E}">
        <p14:creationId xmlns:p14="http://schemas.microsoft.com/office/powerpoint/2010/main" val="4111800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youtube.com/watch?v=SPY-hr-8-M0"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7000" b="-7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7059"/>
          <a:stretch/>
        </p:blipFill>
        <p:spPr bwMode="auto">
          <a:xfrm>
            <a:off x="0" y="-79428"/>
            <a:ext cx="9144000" cy="1229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11560" y="1844824"/>
            <a:ext cx="7848872" cy="369332"/>
          </a:xfrm>
          <a:prstGeom prst="rect">
            <a:avLst/>
          </a:prstGeom>
          <a:noFill/>
        </p:spPr>
        <p:txBody>
          <a:bodyPr wrap="square" rtlCol="0">
            <a:spAutoFit/>
          </a:bodyPr>
          <a:lstStyle/>
          <a:p>
            <a:endParaRPr lang="en-CA" dirty="0"/>
          </a:p>
        </p:txBody>
      </p:sp>
      <p:sp>
        <p:nvSpPr>
          <p:cNvPr id="6" name="Content Placeholder 5"/>
          <p:cNvSpPr>
            <a:spLocks noGrp="1"/>
          </p:cNvSpPr>
          <p:nvPr>
            <p:ph idx="1"/>
          </p:nvPr>
        </p:nvSpPr>
        <p:spPr/>
        <p:txBody>
          <a:bodyPr>
            <a:normAutofit/>
          </a:bodyPr>
          <a:lstStyle/>
          <a:p>
            <a:pPr marL="0" indent="0">
              <a:buNone/>
            </a:pPr>
            <a:endParaRPr lang="en-CA" b="1" dirty="0" smtClean="0"/>
          </a:p>
          <a:p>
            <a:pPr marL="0" indent="0" algn="ctr">
              <a:buNone/>
            </a:pPr>
            <a:r>
              <a:rPr lang="en-CA" b="1" dirty="0" smtClean="0"/>
              <a:t>“And now completely finished”: Rebuilding and Expanding</a:t>
            </a:r>
          </a:p>
          <a:p>
            <a:pPr marL="0" indent="0" algn="ctr">
              <a:buNone/>
            </a:pPr>
            <a:r>
              <a:rPr lang="en-CA" b="1" i="1" dirty="0" smtClean="0"/>
              <a:t>The Map of Early Modern London</a:t>
            </a:r>
            <a:endParaRPr lang="en-CA" b="1" i="1" dirty="0"/>
          </a:p>
          <a:p>
            <a:pPr marL="0" indent="0" algn="ctr">
              <a:buNone/>
            </a:pPr>
            <a:endParaRPr lang="en-CA" dirty="0" smtClean="0"/>
          </a:p>
          <a:p>
            <a:pPr marL="0" indent="0" algn="ctr">
              <a:buNone/>
            </a:pPr>
            <a:r>
              <a:rPr lang="en-CA" dirty="0" smtClean="0"/>
              <a:t>Janelle Jenstad</a:t>
            </a:r>
          </a:p>
          <a:p>
            <a:pPr marL="0" indent="0" algn="ctr">
              <a:buNone/>
            </a:pPr>
            <a:r>
              <a:rPr lang="en-CA" dirty="0" smtClean="0"/>
              <a:t>mapoflondon.uvic.ca</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 y="5622869"/>
            <a:ext cx="21717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7081" y="5844242"/>
            <a:ext cx="23812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220" y="6415749"/>
            <a:ext cx="8809560" cy="36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8527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0651" y="5589240"/>
            <a:ext cx="5486400" cy="566738"/>
          </a:xfrm>
        </p:spPr>
        <p:txBody>
          <a:bodyPr/>
          <a:lstStyle/>
          <a:p>
            <a:r>
              <a:rPr lang="en-CA" dirty="0" smtClean="0">
                <a:solidFill>
                  <a:srgbClr val="7E000C"/>
                </a:solidFill>
              </a:rPr>
              <a:t>The square mile</a:t>
            </a:r>
            <a:endParaRPr lang="en-CA" dirty="0">
              <a:solidFill>
                <a:srgbClr val="7E000C"/>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3999" cy="4183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5788955" y="1974655"/>
            <a:ext cx="673570" cy="448785"/>
          </a:xfrm>
          <a:custGeom>
            <a:avLst/>
            <a:gdLst>
              <a:gd name="connsiteX0" fmla="*/ 375 w 673570"/>
              <a:gd name="connsiteY0" fmla="*/ 218783 h 448785"/>
              <a:gd name="connsiteX1" fmla="*/ 17205 w 673570"/>
              <a:gd name="connsiteY1" fmla="*/ 140246 h 448785"/>
              <a:gd name="connsiteX2" fmla="*/ 22814 w 673570"/>
              <a:gd name="connsiteY2" fmla="*/ 117806 h 448785"/>
              <a:gd name="connsiteX3" fmla="*/ 28424 w 673570"/>
              <a:gd name="connsiteY3" fmla="*/ 89757 h 448785"/>
              <a:gd name="connsiteX4" fmla="*/ 34034 w 673570"/>
              <a:gd name="connsiteY4" fmla="*/ 72928 h 448785"/>
              <a:gd name="connsiteX5" fmla="*/ 67693 w 673570"/>
              <a:gd name="connsiteY5" fmla="*/ 0 h 448785"/>
              <a:gd name="connsiteX6" fmla="*/ 219158 w 673570"/>
              <a:gd name="connsiteY6" fmla="*/ 11220 h 448785"/>
              <a:gd name="connsiteX7" fmla="*/ 331354 w 673570"/>
              <a:gd name="connsiteY7" fmla="*/ 22439 h 448785"/>
              <a:gd name="connsiteX8" fmla="*/ 348184 w 673570"/>
              <a:gd name="connsiteY8" fmla="*/ 28049 h 448785"/>
              <a:gd name="connsiteX9" fmla="*/ 393062 w 673570"/>
              <a:gd name="connsiteY9" fmla="*/ 39269 h 448785"/>
              <a:gd name="connsiteX10" fmla="*/ 443551 w 673570"/>
              <a:gd name="connsiteY10" fmla="*/ 56098 h 448785"/>
              <a:gd name="connsiteX11" fmla="*/ 460380 w 673570"/>
              <a:gd name="connsiteY11" fmla="*/ 61708 h 448785"/>
              <a:gd name="connsiteX12" fmla="*/ 494039 w 673570"/>
              <a:gd name="connsiteY12" fmla="*/ 84147 h 448785"/>
              <a:gd name="connsiteX13" fmla="*/ 516478 w 673570"/>
              <a:gd name="connsiteY13" fmla="*/ 117806 h 448785"/>
              <a:gd name="connsiteX14" fmla="*/ 522088 w 673570"/>
              <a:gd name="connsiteY14" fmla="*/ 134636 h 448785"/>
              <a:gd name="connsiteX15" fmla="*/ 533308 w 673570"/>
              <a:gd name="connsiteY15" fmla="*/ 151465 h 448785"/>
              <a:gd name="connsiteX16" fmla="*/ 544527 w 673570"/>
              <a:gd name="connsiteY16" fmla="*/ 185124 h 448785"/>
              <a:gd name="connsiteX17" fmla="*/ 555747 w 673570"/>
              <a:gd name="connsiteY17" fmla="*/ 201954 h 448785"/>
              <a:gd name="connsiteX18" fmla="*/ 561357 w 673570"/>
              <a:gd name="connsiteY18" fmla="*/ 218783 h 448785"/>
              <a:gd name="connsiteX19" fmla="*/ 578186 w 673570"/>
              <a:gd name="connsiteY19" fmla="*/ 230003 h 448785"/>
              <a:gd name="connsiteX20" fmla="*/ 589406 w 673570"/>
              <a:gd name="connsiteY20" fmla="*/ 280491 h 448785"/>
              <a:gd name="connsiteX21" fmla="*/ 578186 w 673570"/>
              <a:gd name="connsiteY21" fmla="*/ 330979 h 448785"/>
              <a:gd name="connsiteX22" fmla="*/ 617455 w 673570"/>
              <a:gd name="connsiteY22" fmla="*/ 342199 h 448785"/>
              <a:gd name="connsiteX23" fmla="*/ 651114 w 673570"/>
              <a:gd name="connsiteY23" fmla="*/ 347809 h 448785"/>
              <a:gd name="connsiteX24" fmla="*/ 667943 w 673570"/>
              <a:gd name="connsiteY24" fmla="*/ 353419 h 448785"/>
              <a:gd name="connsiteX25" fmla="*/ 667943 w 673570"/>
              <a:gd name="connsiteY25" fmla="*/ 387078 h 448785"/>
              <a:gd name="connsiteX26" fmla="*/ 651114 w 673570"/>
              <a:gd name="connsiteY26" fmla="*/ 398297 h 448785"/>
              <a:gd name="connsiteX27" fmla="*/ 639894 w 673570"/>
              <a:gd name="connsiteY27" fmla="*/ 431956 h 448785"/>
              <a:gd name="connsiteX28" fmla="*/ 634284 w 673570"/>
              <a:gd name="connsiteY28" fmla="*/ 448785 h 448785"/>
              <a:gd name="connsiteX29" fmla="*/ 595016 w 673570"/>
              <a:gd name="connsiteY29" fmla="*/ 437566 h 448785"/>
              <a:gd name="connsiteX30" fmla="*/ 566966 w 673570"/>
              <a:gd name="connsiteY30" fmla="*/ 415127 h 448785"/>
              <a:gd name="connsiteX31" fmla="*/ 533308 w 673570"/>
              <a:gd name="connsiteY31" fmla="*/ 392687 h 448785"/>
              <a:gd name="connsiteX32" fmla="*/ 516478 w 673570"/>
              <a:gd name="connsiteY32" fmla="*/ 381468 h 448785"/>
              <a:gd name="connsiteX33" fmla="*/ 499649 w 673570"/>
              <a:gd name="connsiteY33" fmla="*/ 375858 h 448785"/>
              <a:gd name="connsiteX34" fmla="*/ 482819 w 673570"/>
              <a:gd name="connsiteY34" fmla="*/ 364638 h 448785"/>
              <a:gd name="connsiteX35" fmla="*/ 449160 w 673570"/>
              <a:gd name="connsiteY35" fmla="*/ 353419 h 448785"/>
              <a:gd name="connsiteX36" fmla="*/ 415501 w 673570"/>
              <a:gd name="connsiteY36" fmla="*/ 336589 h 448785"/>
              <a:gd name="connsiteX37" fmla="*/ 381843 w 673570"/>
              <a:gd name="connsiteY37" fmla="*/ 325370 h 448785"/>
              <a:gd name="connsiteX38" fmla="*/ 365013 w 673570"/>
              <a:gd name="connsiteY38" fmla="*/ 314150 h 448785"/>
              <a:gd name="connsiteX39" fmla="*/ 308915 w 673570"/>
              <a:gd name="connsiteY39" fmla="*/ 297320 h 448785"/>
              <a:gd name="connsiteX40" fmla="*/ 230378 w 673570"/>
              <a:gd name="connsiteY40" fmla="*/ 274881 h 448785"/>
              <a:gd name="connsiteX41" fmla="*/ 174279 w 673570"/>
              <a:gd name="connsiteY41" fmla="*/ 263662 h 448785"/>
              <a:gd name="connsiteX42" fmla="*/ 123791 w 673570"/>
              <a:gd name="connsiteY42" fmla="*/ 246832 h 448785"/>
              <a:gd name="connsiteX43" fmla="*/ 106962 w 673570"/>
              <a:gd name="connsiteY43" fmla="*/ 241222 h 448785"/>
              <a:gd name="connsiteX44" fmla="*/ 78912 w 673570"/>
              <a:gd name="connsiteY44" fmla="*/ 235612 h 448785"/>
              <a:gd name="connsiteX45" fmla="*/ 5985 w 673570"/>
              <a:gd name="connsiteY45" fmla="*/ 218783 h 448785"/>
              <a:gd name="connsiteX46" fmla="*/ 375 w 673570"/>
              <a:gd name="connsiteY46" fmla="*/ 218783 h 44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73570" h="448785">
                <a:moveTo>
                  <a:pt x="375" y="218783"/>
                </a:moveTo>
                <a:cubicBezTo>
                  <a:pt x="2245" y="205694"/>
                  <a:pt x="-2784" y="220215"/>
                  <a:pt x="17205" y="140246"/>
                </a:cubicBezTo>
                <a:cubicBezTo>
                  <a:pt x="19075" y="132766"/>
                  <a:pt x="21142" y="125333"/>
                  <a:pt x="22814" y="117806"/>
                </a:cubicBezTo>
                <a:cubicBezTo>
                  <a:pt x="24882" y="108498"/>
                  <a:pt x="26111" y="99007"/>
                  <a:pt x="28424" y="89757"/>
                </a:cubicBezTo>
                <a:cubicBezTo>
                  <a:pt x="29858" y="84020"/>
                  <a:pt x="32164" y="78538"/>
                  <a:pt x="34034" y="72928"/>
                </a:cubicBezTo>
                <a:cubicBezTo>
                  <a:pt x="46522" y="-1995"/>
                  <a:pt x="23184" y="11128"/>
                  <a:pt x="67693" y="0"/>
                </a:cubicBezTo>
                <a:cubicBezTo>
                  <a:pt x="118181" y="3740"/>
                  <a:pt x="168841" y="5629"/>
                  <a:pt x="219158" y="11220"/>
                </a:cubicBezTo>
                <a:cubicBezTo>
                  <a:pt x="290174" y="19111"/>
                  <a:pt x="252783" y="15297"/>
                  <a:pt x="331354" y="22439"/>
                </a:cubicBezTo>
                <a:cubicBezTo>
                  <a:pt x="336964" y="24309"/>
                  <a:pt x="342479" y="26493"/>
                  <a:pt x="348184" y="28049"/>
                </a:cubicBezTo>
                <a:cubicBezTo>
                  <a:pt x="363060" y="32106"/>
                  <a:pt x="378434" y="34393"/>
                  <a:pt x="393062" y="39269"/>
                </a:cubicBezTo>
                <a:lnTo>
                  <a:pt x="443551" y="56098"/>
                </a:lnTo>
                <a:cubicBezTo>
                  <a:pt x="449161" y="57968"/>
                  <a:pt x="455460" y="58428"/>
                  <a:pt x="460380" y="61708"/>
                </a:cubicBezTo>
                <a:lnTo>
                  <a:pt x="494039" y="84147"/>
                </a:lnTo>
                <a:cubicBezTo>
                  <a:pt x="507378" y="124165"/>
                  <a:pt x="488464" y="75784"/>
                  <a:pt x="516478" y="117806"/>
                </a:cubicBezTo>
                <a:cubicBezTo>
                  <a:pt x="519758" y="122726"/>
                  <a:pt x="519443" y="129347"/>
                  <a:pt x="522088" y="134636"/>
                </a:cubicBezTo>
                <a:cubicBezTo>
                  <a:pt x="525103" y="140666"/>
                  <a:pt x="529568" y="145855"/>
                  <a:pt x="533308" y="151465"/>
                </a:cubicBezTo>
                <a:cubicBezTo>
                  <a:pt x="537048" y="162685"/>
                  <a:pt x="537967" y="175284"/>
                  <a:pt x="544527" y="185124"/>
                </a:cubicBezTo>
                <a:cubicBezTo>
                  <a:pt x="548267" y="190734"/>
                  <a:pt x="552732" y="195923"/>
                  <a:pt x="555747" y="201954"/>
                </a:cubicBezTo>
                <a:cubicBezTo>
                  <a:pt x="558392" y="207243"/>
                  <a:pt x="557663" y="214166"/>
                  <a:pt x="561357" y="218783"/>
                </a:cubicBezTo>
                <a:cubicBezTo>
                  <a:pt x="565569" y="224048"/>
                  <a:pt x="572576" y="226263"/>
                  <a:pt x="578186" y="230003"/>
                </a:cubicBezTo>
                <a:cubicBezTo>
                  <a:pt x="580350" y="238657"/>
                  <a:pt x="589406" y="273369"/>
                  <a:pt x="589406" y="280491"/>
                </a:cubicBezTo>
                <a:cubicBezTo>
                  <a:pt x="589406" y="300237"/>
                  <a:pt x="583971" y="313624"/>
                  <a:pt x="578186" y="330979"/>
                </a:cubicBezTo>
                <a:cubicBezTo>
                  <a:pt x="594225" y="336325"/>
                  <a:pt x="599846" y="338677"/>
                  <a:pt x="617455" y="342199"/>
                </a:cubicBezTo>
                <a:cubicBezTo>
                  <a:pt x="628609" y="344430"/>
                  <a:pt x="639894" y="345939"/>
                  <a:pt x="651114" y="347809"/>
                </a:cubicBezTo>
                <a:cubicBezTo>
                  <a:pt x="656724" y="349679"/>
                  <a:pt x="663762" y="349238"/>
                  <a:pt x="667943" y="353419"/>
                </a:cubicBezTo>
                <a:cubicBezTo>
                  <a:pt x="676254" y="361730"/>
                  <a:pt x="674592" y="378767"/>
                  <a:pt x="667943" y="387078"/>
                </a:cubicBezTo>
                <a:cubicBezTo>
                  <a:pt x="663731" y="392343"/>
                  <a:pt x="656724" y="394557"/>
                  <a:pt x="651114" y="398297"/>
                </a:cubicBezTo>
                <a:lnTo>
                  <a:pt x="639894" y="431956"/>
                </a:lnTo>
                <a:lnTo>
                  <a:pt x="634284" y="448785"/>
                </a:lnTo>
                <a:cubicBezTo>
                  <a:pt x="632815" y="448418"/>
                  <a:pt x="598676" y="440494"/>
                  <a:pt x="595016" y="437566"/>
                </a:cubicBezTo>
                <a:cubicBezTo>
                  <a:pt x="558771" y="408569"/>
                  <a:pt x="609264" y="429224"/>
                  <a:pt x="566966" y="415127"/>
                </a:cubicBezTo>
                <a:lnTo>
                  <a:pt x="533308" y="392687"/>
                </a:lnTo>
                <a:cubicBezTo>
                  <a:pt x="527698" y="388947"/>
                  <a:pt x="522874" y="383600"/>
                  <a:pt x="516478" y="381468"/>
                </a:cubicBezTo>
                <a:cubicBezTo>
                  <a:pt x="510868" y="379598"/>
                  <a:pt x="504938" y="378503"/>
                  <a:pt x="499649" y="375858"/>
                </a:cubicBezTo>
                <a:cubicBezTo>
                  <a:pt x="493618" y="372843"/>
                  <a:pt x="488980" y="367376"/>
                  <a:pt x="482819" y="364638"/>
                </a:cubicBezTo>
                <a:cubicBezTo>
                  <a:pt x="472012" y="359835"/>
                  <a:pt x="460380" y="357159"/>
                  <a:pt x="449160" y="353419"/>
                </a:cubicBezTo>
                <a:cubicBezTo>
                  <a:pt x="387791" y="332963"/>
                  <a:pt x="480744" y="365586"/>
                  <a:pt x="415501" y="336589"/>
                </a:cubicBezTo>
                <a:cubicBezTo>
                  <a:pt x="404694" y="331786"/>
                  <a:pt x="381843" y="325370"/>
                  <a:pt x="381843" y="325370"/>
                </a:cubicBezTo>
                <a:cubicBezTo>
                  <a:pt x="376233" y="321630"/>
                  <a:pt x="371174" y="316888"/>
                  <a:pt x="365013" y="314150"/>
                </a:cubicBezTo>
                <a:cubicBezTo>
                  <a:pt x="337555" y="301946"/>
                  <a:pt x="334016" y="304850"/>
                  <a:pt x="308915" y="297320"/>
                </a:cubicBezTo>
                <a:cubicBezTo>
                  <a:pt x="275576" y="287318"/>
                  <a:pt x="267239" y="281025"/>
                  <a:pt x="230378" y="274881"/>
                </a:cubicBezTo>
                <a:cubicBezTo>
                  <a:pt x="207647" y="271092"/>
                  <a:pt x="195191" y="269935"/>
                  <a:pt x="174279" y="263662"/>
                </a:cubicBezTo>
                <a:cubicBezTo>
                  <a:pt x="174267" y="263659"/>
                  <a:pt x="132212" y="249639"/>
                  <a:pt x="123791" y="246832"/>
                </a:cubicBezTo>
                <a:cubicBezTo>
                  <a:pt x="118181" y="244962"/>
                  <a:pt x="112760" y="242382"/>
                  <a:pt x="106962" y="241222"/>
                </a:cubicBezTo>
                <a:cubicBezTo>
                  <a:pt x="97612" y="239352"/>
                  <a:pt x="88111" y="238121"/>
                  <a:pt x="78912" y="235612"/>
                </a:cubicBezTo>
                <a:cubicBezTo>
                  <a:pt x="19267" y="219346"/>
                  <a:pt x="71992" y="227034"/>
                  <a:pt x="5985" y="218783"/>
                </a:cubicBezTo>
                <a:cubicBezTo>
                  <a:pt x="4129" y="218551"/>
                  <a:pt x="-1495" y="231872"/>
                  <a:pt x="375" y="218783"/>
                </a:cubicBezTo>
                <a:close/>
              </a:path>
            </a:pathLst>
          </a:custGeom>
          <a:noFill/>
          <a:ln>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1770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i="1" smtClean="0"/>
              <a:t>MoEML</a:t>
            </a:r>
            <a:r>
              <a:rPr lang="en-CA" smtClean="0"/>
              <a:t> v.1</a:t>
            </a:r>
            <a:endParaRPr lang="en-CA" i="1"/>
          </a:p>
        </p:txBody>
      </p:sp>
      <p:sp>
        <p:nvSpPr>
          <p:cNvPr id="3" name="Content Placeholder 2"/>
          <p:cNvSpPr>
            <a:spLocks noGrp="1"/>
          </p:cNvSpPr>
          <p:nvPr>
            <p:ph idx="1"/>
          </p:nvPr>
        </p:nvSpPr>
        <p:spPr/>
        <p:txBody>
          <a:bodyPr/>
          <a:lstStyle/>
          <a:p>
            <a:pPr>
              <a:buNone/>
            </a:pPr>
            <a:r>
              <a:rPr lang="en-CA" dirty="0" smtClean="0"/>
              <a:t>“melted into air, into thin air” (</a:t>
            </a:r>
            <a:r>
              <a:rPr lang="en-CA" i="1" dirty="0" smtClean="0"/>
              <a:t>The Tempest</a:t>
            </a:r>
            <a:r>
              <a:rPr lang="en-CA" dirty="0" smtClean="0"/>
              <a:t> 4.1)</a:t>
            </a:r>
          </a:p>
          <a:p>
            <a:pPr>
              <a:buNone/>
            </a:pPr>
            <a:endParaRPr lang="en-CA" dirty="0" smtClean="0"/>
          </a:p>
          <a:p>
            <a:pPr>
              <a:buNone/>
            </a:pPr>
            <a:r>
              <a:rPr lang="en-CA" dirty="0" smtClean="0"/>
              <a:t>“Hard coded” in HMTL</a:t>
            </a:r>
          </a:p>
          <a:p>
            <a:pPr>
              <a:buNone/>
            </a:pPr>
            <a:r>
              <a:rPr lang="en-CA" dirty="0" smtClean="0"/>
              <a:t>A “mapped” image (done with </a:t>
            </a:r>
            <a:r>
              <a:rPr lang="en-CA" dirty="0" err="1" smtClean="0"/>
              <a:t>LiveImage</a:t>
            </a:r>
            <a:r>
              <a:rPr lang="en-CA" dirty="0" smtClean="0"/>
              <a:t>, a defunct image-mapping program)</a:t>
            </a:r>
          </a:p>
          <a:p>
            <a:pPr>
              <a:buNone/>
            </a:pPr>
            <a:r>
              <a:rPr lang="en-CA" dirty="0" smtClean="0"/>
              <a:t>Minimal research into site identifications</a:t>
            </a:r>
            <a:endParaRPr lang="en-CA" dirty="0"/>
          </a:p>
        </p:txBody>
      </p:sp>
    </p:spTree>
    <p:extLst>
      <p:ext uri="{BB962C8B-B14F-4D97-AF65-F5344CB8AC3E}">
        <p14:creationId xmlns:p14="http://schemas.microsoft.com/office/powerpoint/2010/main" val="89814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19256" cy="634082"/>
          </a:xfrm>
        </p:spPr>
        <p:txBody>
          <a:bodyPr>
            <a:normAutofit fontScale="90000"/>
          </a:bodyPr>
          <a:lstStyle/>
          <a:p>
            <a:r>
              <a:rPr lang="en-CA" dirty="0" smtClean="0"/>
              <a:t>Top Page (v. 2, 2001)</a:t>
            </a:r>
            <a:endParaRPr lang="en-CA" dirty="0"/>
          </a:p>
        </p:txBody>
      </p:sp>
      <p:pic>
        <p:nvPicPr>
          <p:cNvPr id="22531" name="Picture 3"/>
          <p:cNvPicPr>
            <a:picLocks noGrp="1" noChangeAspect="1" noChangeArrowheads="1"/>
          </p:cNvPicPr>
          <p:nvPr>
            <p:ph idx="1"/>
          </p:nvPr>
        </p:nvPicPr>
        <p:blipFill>
          <a:blip r:embed="rId3" cstate="print"/>
          <a:srcRect t="10866" r="67766" b="16535"/>
          <a:stretch>
            <a:fillRect/>
          </a:stretch>
        </p:blipFill>
        <p:spPr bwMode="auto">
          <a:xfrm>
            <a:off x="971600" y="1124744"/>
            <a:ext cx="7364752" cy="5183471"/>
          </a:xfrm>
          <a:prstGeom prst="rect">
            <a:avLst/>
          </a:prstGeom>
          <a:noFill/>
          <a:ln w="9525">
            <a:noFill/>
            <a:miter lim="800000"/>
            <a:headEnd/>
            <a:tailEnd/>
          </a:ln>
        </p:spPr>
      </p:pic>
    </p:spTree>
    <p:extLst>
      <p:ext uri="{BB962C8B-B14F-4D97-AF65-F5344CB8AC3E}">
        <p14:creationId xmlns:p14="http://schemas.microsoft.com/office/powerpoint/2010/main" val="3967942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74638"/>
            <a:ext cx="8219256" cy="778098"/>
          </a:xfrm>
        </p:spPr>
        <p:txBody>
          <a:bodyPr/>
          <a:lstStyle/>
          <a:p>
            <a:r>
              <a:rPr lang="en-CA" smtClean="0"/>
              <a:t>Home Page (2001)</a:t>
            </a:r>
            <a:endParaRPr lang="en-CA"/>
          </a:p>
        </p:txBody>
      </p:sp>
      <p:pic>
        <p:nvPicPr>
          <p:cNvPr id="23554" name="Picture 2"/>
          <p:cNvPicPr>
            <a:picLocks noGrp="1" noChangeAspect="1" noChangeArrowheads="1"/>
          </p:cNvPicPr>
          <p:nvPr>
            <p:ph idx="1"/>
          </p:nvPr>
        </p:nvPicPr>
        <p:blipFill>
          <a:blip r:embed="rId3" cstate="print"/>
          <a:srcRect t="10394" r="66437" b="5197"/>
          <a:stretch>
            <a:fillRect/>
          </a:stretch>
        </p:blipFill>
        <p:spPr bwMode="auto">
          <a:xfrm>
            <a:off x="1547664" y="1484784"/>
            <a:ext cx="6125994" cy="4814504"/>
          </a:xfrm>
          <a:prstGeom prst="rect">
            <a:avLst/>
          </a:prstGeom>
          <a:noFill/>
          <a:ln w="9525">
            <a:noFill/>
            <a:miter lim="800000"/>
            <a:headEnd/>
            <a:tailEnd/>
          </a:ln>
        </p:spPr>
      </p:pic>
    </p:spTree>
    <p:extLst>
      <p:ext uri="{BB962C8B-B14F-4D97-AF65-F5344CB8AC3E}">
        <p14:creationId xmlns:p14="http://schemas.microsoft.com/office/powerpoint/2010/main" val="127989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Map Page (2001)</a:t>
            </a:r>
            <a:endParaRPr lang="en-CA"/>
          </a:p>
        </p:txBody>
      </p:sp>
      <p:pic>
        <p:nvPicPr>
          <p:cNvPr id="24578" name="Picture 2"/>
          <p:cNvPicPr>
            <a:picLocks noGrp="1" noChangeAspect="1" noChangeArrowheads="1"/>
          </p:cNvPicPr>
          <p:nvPr>
            <p:ph idx="1"/>
          </p:nvPr>
        </p:nvPicPr>
        <p:blipFill>
          <a:blip r:embed="rId3" cstate="print"/>
          <a:srcRect t="10394" r="66437" b="5197"/>
          <a:stretch>
            <a:fillRect/>
          </a:stretch>
        </p:blipFill>
        <p:spPr bwMode="auto">
          <a:xfrm>
            <a:off x="1475656" y="1556792"/>
            <a:ext cx="6165205" cy="4845264"/>
          </a:xfrm>
          <a:prstGeom prst="rect">
            <a:avLst/>
          </a:prstGeom>
          <a:noFill/>
          <a:ln w="9525">
            <a:noFill/>
            <a:miter lim="800000"/>
            <a:headEnd/>
            <a:tailEnd/>
          </a:ln>
        </p:spPr>
      </p:pic>
    </p:spTree>
    <p:extLst>
      <p:ext uri="{BB962C8B-B14F-4D97-AF65-F5344CB8AC3E}">
        <p14:creationId xmlns:p14="http://schemas.microsoft.com/office/powerpoint/2010/main" val="1493983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Site Index (2001)</a:t>
            </a:r>
            <a:endParaRPr lang="en-CA"/>
          </a:p>
        </p:txBody>
      </p:sp>
      <p:pic>
        <p:nvPicPr>
          <p:cNvPr id="25602" name="Picture 2"/>
          <p:cNvPicPr>
            <a:picLocks noGrp="1" noChangeAspect="1" noChangeArrowheads="1"/>
          </p:cNvPicPr>
          <p:nvPr>
            <p:ph idx="1"/>
          </p:nvPr>
        </p:nvPicPr>
        <p:blipFill>
          <a:blip r:embed="rId3" cstate="print"/>
          <a:srcRect t="9921" r="66437" b="5197"/>
          <a:stretch>
            <a:fillRect/>
          </a:stretch>
        </p:blipFill>
        <p:spPr bwMode="auto">
          <a:xfrm>
            <a:off x="1475656" y="1484784"/>
            <a:ext cx="6160950" cy="4869160"/>
          </a:xfrm>
          <a:prstGeom prst="rect">
            <a:avLst/>
          </a:prstGeom>
          <a:noFill/>
          <a:ln w="9525">
            <a:noFill/>
            <a:miter lim="800000"/>
            <a:headEnd/>
            <a:tailEnd/>
          </a:ln>
        </p:spPr>
      </p:pic>
    </p:spTree>
    <p:extLst>
      <p:ext uri="{BB962C8B-B14F-4D97-AF65-F5344CB8AC3E}">
        <p14:creationId xmlns:p14="http://schemas.microsoft.com/office/powerpoint/2010/main" val="3112807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The “database” (2001)</a:t>
            </a:r>
            <a:endParaRPr lang="en-CA"/>
          </a:p>
        </p:txBody>
      </p:sp>
      <p:pic>
        <p:nvPicPr>
          <p:cNvPr id="26626" name="Picture 2"/>
          <p:cNvPicPr>
            <a:picLocks noGrp="1" noChangeAspect="1" noChangeArrowheads="1"/>
          </p:cNvPicPr>
          <p:nvPr>
            <p:ph idx="1"/>
          </p:nvPr>
        </p:nvPicPr>
        <p:blipFill>
          <a:blip r:embed="rId3" cstate="print"/>
          <a:srcRect t="10866" r="54183" b="7087"/>
          <a:stretch>
            <a:fillRect/>
          </a:stretch>
        </p:blipFill>
        <p:spPr bwMode="auto">
          <a:xfrm>
            <a:off x="251520" y="1196752"/>
            <a:ext cx="8668819" cy="4851126"/>
          </a:xfrm>
          <a:prstGeom prst="rect">
            <a:avLst/>
          </a:prstGeom>
          <a:noFill/>
          <a:ln w="9525">
            <a:noFill/>
            <a:miter lim="800000"/>
            <a:headEnd/>
            <a:tailEnd/>
          </a:ln>
        </p:spPr>
      </p:pic>
    </p:spTree>
    <p:extLst>
      <p:ext uri="{BB962C8B-B14F-4D97-AF65-F5344CB8AC3E}">
        <p14:creationId xmlns:p14="http://schemas.microsoft.com/office/powerpoint/2010/main" val="515388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l="56821" t="5060" r="23239" b="79702"/>
          <a:stretch>
            <a:fillRect/>
          </a:stretch>
        </p:blipFill>
        <p:spPr bwMode="auto">
          <a:xfrm>
            <a:off x="251520" y="1844824"/>
            <a:ext cx="8634755" cy="2664296"/>
          </a:xfrm>
          <a:prstGeom prst="rect">
            <a:avLst/>
          </a:prstGeom>
          <a:noFill/>
          <a:ln w="9525">
            <a:noFill/>
            <a:miter lim="800000"/>
            <a:headEnd/>
            <a:tailEnd/>
          </a:ln>
        </p:spPr>
      </p:pic>
      <p:sp>
        <p:nvSpPr>
          <p:cNvPr id="3" name="Title 2"/>
          <p:cNvSpPr>
            <a:spLocks noGrp="1"/>
          </p:cNvSpPr>
          <p:nvPr>
            <p:ph type="title"/>
          </p:nvPr>
        </p:nvSpPr>
        <p:spPr>
          <a:xfrm>
            <a:off x="467544" y="274638"/>
            <a:ext cx="8219256" cy="778098"/>
          </a:xfrm>
        </p:spPr>
        <p:txBody>
          <a:bodyPr/>
          <a:lstStyle/>
          <a:p>
            <a:r>
              <a:rPr lang="en-CA" smtClean="0"/>
              <a:t>A street folder</a:t>
            </a:r>
            <a:endParaRPr lang="en-CA"/>
          </a:p>
        </p:txBody>
      </p:sp>
    </p:spTree>
    <p:extLst>
      <p:ext uri="{BB962C8B-B14F-4D97-AF65-F5344CB8AC3E}">
        <p14:creationId xmlns:p14="http://schemas.microsoft.com/office/powerpoint/2010/main" val="4234940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75656" y="404664"/>
            <a:ext cx="6408712" cy="1512168"/>
          </a:xfrm>
        </p:spPr>
        <p:txBody>
          <a:bodyPr/>
          <a:lstStyle/>
          <a:p>
            <a:r>
              <a:rPr lang="en-CA" i="1" smtClean="0">
                <a:solidFill>
                  <a:schemeClr val="tx1"/>
                </a:solidFill>
              </a:rPr>
              <a:t>MoEML </a:t>
            </a:r>
            <a:r>
              <a:rPr lang="en-CA" smtClean="0">
                <a:solidFill>
                  <a:schemeClr val="tx1"/>
                </a:solidFill>
              </a:rPr>
              <a:t>v. 3</a:t>
            </a:r>
            <a:endParaRPr lang="en-CA">
              <a:solidFill>
                <a:schemeClr val="tx1"/>
              </a:solidFill>
            </a:endParaRPr>
          </a:p>
        </p:txBody>
      </p:sp>
      <p:sp>
        <p:nvSpPr>
          <p:cNvPr id="6" name="Rectangle 5"/>
          <p:cNvSpPr/>
          <p:nvPr/>
        </p:nvSpPr>
        <p:spPr>
          <a:xfrm>
            <a:off x="1043608" y="1196752"/>
            <a:ext cx="7416824" cy="4832092"/>
          </a:xfrm>
          <a:prstGeom prst="rect">
            <a:avLst/>
          </a:prstGeom>
        </p:spPr>
        <p:txBody>
          <a:bodyPr wrap="square">
            <a:spAutoFit/>
          </a:bodyPr>
          <a:lstStyle/>
          <a:p>
            <a:pPr>
              <a:buNone/>
            </a:pPr>
            <a:r>
              <a:rPr lang="en-CA" sz="2800" dirty="0" smtClean="0"/>
              <a:t>Joined </a:t>
            </a:r>
            <a:r>
              <a:rPr lang="en-CA" sz="2800" dirty="0" err="1" smtClean="0"/>
              <a:t>TaPOR</a:t>
            </a:r>
            <a:endParaRPr lang="en-CA" sz="2800" dirty="0" smtClean="0"/>
          </a:p>
          <a:p>
            <a:pPr>
              <a:buNone/>
            </a:pPr>
            <a:r>
              <a:rPr lang="en-CA" sz="2800" dirty="0" smtClean="0"/>
              <a:t>Skills acquisition: TEI with Julia Flanders and </a:t>
            </a:r>
            <a:r>
              <a:rPr lang="en-CA" sz="2800" dirty="0" err="1" smtClean="0"/>
              <a:t>Syd</a:t>
            </a:r>
            <a:r>
              <a:rPr lang="en-CA" sz="2800" dirty="0" smtClean="0"/>
              <a:t> Bauman at DHSI</a:t>
            </a:r>
          </a:p>
          <a:p>
            <a:pPr>
              <a:buNone/>
            </a:pPr>
            <a:endParaRPr lang="en-CA" sz="2800" dirty="0" smtClean="0"/>
          </a:p>
          <a:p>
            <a:r>
              <a:rPr lang="en-CA" sz="2800" dirty="0" smtClean="0"/>
              <a:t>Re-encoded project:  XML, TEI, CSS</a:t>
            </a:r>
          </a:p>
          <a:p>
            <a:pPr>
              <a:buNone/>
            </a:pPr>
            <a:r>
              <a:rPr lang="en-CA" sz="2800" dirty="0" smtClean="0"/>
              <a:t>Map scans from Guildhall Library</a:t>
            </a:r>
          </a:p>
          <a:p>
            <a:pPr>
              <a:buNone/>
            </a:pPr>
            <a:r>
              <a:rPr lang="en-CA" sz="2800" dirty="0" smtClean="0"/>
              <a:t>Layered-map technology (</a:t>
            </a:r>
            <a:r>
              <a:rPr lang="en-CA" sz="2800" dirty="0" err="1" smtClean="0"/>
              <a:t>ViHistory</a:t>
            </a:r>
            <a:r>
              <a:rPr lang="en-CA" sz="2800" dirty="0" smtClean="0"/>
              <a:t>)</a:t>
            </a:r>
          </a:p>
          <a:p>
            <a:r>
              <a:rPr lang="en-CA" sz="2800" dirty="0" smtClean="0"/>
              <a:t>+ Technical support, encoders, and consultants from UVic, HCMC, and </a:t>
            </a:r>
            <a:r>
              <a:rPr lang="en-CA" sz="2800" dirty="0" err="1" smtClean="0"/>
              <a:t>TaPOR</a:t>
            </a:r>
            <a:r>
              <a:rPr lang="en-CA" sz="2800" dirty="0" smtClean="0"/>
              <a:t>.</a:t>
            </a:r>
          </a:p>
          <a:p>
            <a:endParaRPr lang="en-CA" sz="2800" dirty="0" smtClean="0"/>
          </a:p>
          <a:p>
            <a:r>
              <a:rPr lang="en-CA" sz="2800" dirty="0" smtClean="0"/>
              <a:t>Went live August 2006.</a:t>
            </a:r>
            <a:endParaRPr lang="en-CA" sz="2800" dirty="0"/>
          </a:p>
        </p:txBody>
      </p:sp>
    </p:spTree>
    <p:extLst>
      <p:ext uri="{BB962C8B-B14F-4D97-AF65-F5344CB8AC3E}">
        <p14:creationId xmlns:p14="http://schemas.microsoft.com/office/powerpoint/2010/main" val="328053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The “Star Map”</a:t>
            </a:r>
            <a:endParaRPr lang="en-CA"/>
          </a:p>
        </p:txBody>
      </p:sp>
      <p:pic>
        <p:nvPicPr>
          <p:cNvPr id="2050" name="Picture 2"/>
          <p:cNvPicPr>
            <a:picLocks noGrp="1" noChangeAspect="1" noChangeArrowheads="1"/>
          </p:cNvPicPr>
          <p:nvPr>
            <p:ph idx="1"/>
          </p:nvPr>
        </p:nvPicPr>
        <p:blipFill>
          <a:blip r:embed="rId3" cstate="print"/>
          <a:srcRect/>
          <a:stretch>
            <a:fillRect/>
          </a:stretch>
        </p:blipFill>
        <p:spPr bwMode="auto">
          <a:xfrm>
            <a:off x="1760527" y="1600200"/>
            <a:ext cx="5622946" cy="4525963"/>
          </a:xfrm>
          <a:prstGeom prst="rect">
            <a:avLst/>
          </a:prstGeom>
          <a:noFill/>
          <a:ln w="9525">
            <a:noFill/>
            <a:miter lim="800000"/>
            <a:headEnd/>
            <a:tailEnd/>
          </a:ln>
        </p:spPr>
      </p:pic>
    </p:spTree>
    <p:extLst>
      <p:ext uri="{BB962C8B-B14F-4D97-AF65-F5344CB8AC3E}">
        <p14:creationId xmlns:p14="http://schemas.microsoft.com/office/powerpoint/2010/main" val="3871055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800000"/>
                </a:solidFill>
              </a:rPr>
              <a:t>Main Project Goal</a:t>
            </a:r>
            <a:endParaRPr lang="en-CA" dirty="0">
              <a:solidFill>
                <a:srgbClr val="800000"/>
              </a:solidFill>
            </a:endParaRPr>
          </a:p>
        </p:txBody>
      </p:sp>
      <p:sp>
        <p:nvSpPr>
          <p:cNvPr id="3" name="Content Placeholder 2"/>
          <p:cNvSpPr>
            <a:spLocks noGrp="1"/>
          </p:cNvSpPr>
          <p:nvPr>
            <p:ph idx="1"/>
          </p:nvPr>
        </p:nvSpPr>
        <p:spPr/>
        <p:txBody>
          <a:bodyPr/>
          <a:lstStyle/>
          <a:p>
            <a:pPr marL="0" indent="0">
              <a:buNone/>
            </a:pPr>
            <a:r>
              <a:rPr lang="en-CA" sz="4000" dirty="0" smtClean="0"/>
              <a:t>To </a:t>
            </a:r>
            <a:r>
              <a:rPr lang="en-CA" sz="4000" dirty="0"/>
              <a:t>build a spatial research </a:t>
            </a:r>
            <a:r>
              <a:rPr lang="en-CA" sz="4000" dirty="0" smtClean="0"/>
              <a:t>and editorial environment </a:t>
            </a:r>
            <a:r>
              <a:rPr lang="en-CA" sz="4000" dirty="0"/>
              <a:t>for the study of </a:t>
            </a:r>
            <a:r>
              <a:rPr lang="en-CA" sz="4000" dirty="0" smtClean="0"/>
              <a:t>early modern [Shakespeare’s] London.</a:t>
            </a:r>
            <a:endParaRPr lang="en-CA" sz="4000" dirty="0"/>
          </a:p>
          <a:p>
            <a:pPr marL="0" indent="0">
              <a:buNone/>
            </a:pPr>
            <a:endParaRPr lang="en-CA" dirty="0"/>
          </a:p>
          <a:p>
            <a:pPr marL="0" indent="0">
              <a:buNone/>
            </a:pPr>
            <a:endParaRPr lang="en-CA" dirty="0"/>
          </a:p>
          <a:p>
            <a:pPr marL="0" indent="0">
              <a:buNone/>
            </a:pPr>
            <a:endParaRPr lang="en-CA" dirty="0" smtClean="0"/>
          </a:p>
          <a:p>
            <a:pPr marL="0" indent="0">
              <a:buNone/>
            </a:pPr>
            <a:endParaRPr lang="en-CA" dirty="0"/>
          </a:p>
        </p:txBody>
      </p:sp>
    </p:spTree>
    <p:extLst>
      <p:ext uri="{BB962C8B-B14F-4D97-AF65-F5344CB8AC3E}">
        <p14:creationId xmlns:p14="http://schemas.microsoft.com/office/powerpoint/2010/main" val="406252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Experimental Map (2006-2012)</a:t>
            </a:r>
            <a:endParaRPr lang="en-CA" dirty="0"/>
          </a:p>
        </p:txBody>
      </p:sp>
      <p:pic>
        <p:nvPicPr>
          <p:cNvPr id="1026" name="Picture 2"/>
          <p:cNvPicPr>
            <a:picLocks noGrp="1" noChangeAspect="1" noChangeArrowheads="1"/>
          </p:cNvPicPr>
          <p:nvPr>
            <p:ph idx="1"/>
          </p:nvPr>
        </p:nvPicPr>
        <p:blipFill>
          <a:blip r:embed="rId3" cstate="print"/>
          <a:srcRect/>
          <a:stretch>
            <a:fillRect/>
          </a:stretch>
        </p:blipFill>
        <p:spPr bwMode="auto">
          <a:xfrm>
            <a:off x="251520" y="1412776"/>
            <a:ext cx="8707605" cy="4536504"/>
          </a:xfrm>
          <a:prstGeom prst="rect">
            <a:avLst/>
          </a:prstGeom>
          <a:noFill/>
          <a:ln w="9525">
            <a:noFill/>
            <a:miter lim="800000"/>
            <a:headEnd/>
            <a:tailEnd/>
          </a:ln>
        </p:spPr>
      </p:pic>
    </p:spTree>
    <p:extLst>
      <p:ext uri="{BB962C8B-B14F-4D97-AF65-F5344CB8AC3E}">
        <p14:creationId xmlns:p14="http://schemas.microsoft.com/office/powerpoint/2010/main" val="1198967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CA" i="1" smtClean="0"/>
              <a:t>MoEML </a:t>
            </a:r>
            <a:r>
              <a:rPr lang="en-CA" smtClean="0"/>
              <a:t>v. 4</a:t>
            </a:r>
            <a:br>
              <a:rPr lang="en-CA" smtClean="0"/>
            </a:br>
            <a:endParaRPr lang="en-CA"/>
          </a:p>
        </p:txBody>
      </p:sp>
      <p:sp>
        <p:nvSpPr>
          <p:cNvPr id="5" name="Subtitle 4"/>
          <p:cNvSpPr>
            <a:spLocks noGrp="1"/>
          </p:cNvSpPr>
          <p:nvPr>
            <p:ph idx="1"/>
          </p:nvPr>
        </p:nvSpPr>
        <p:spPr/>
        <p:txBody>
          <a:bodyPr>
            <a:normAutofit/>
          </a:bodyPr>
          <a:lstStyle/>
          <a:p>
            <a:pPr>
              <a:buNone/>
            </a:pPr>
            <a:r>
              <a:rPr lang="en-CA" dirty="0" smtClean="0"/>
              <a:t>Full TEI, XML, and CSS compliance</a:t>
            </a:r>
          </a:p>
          <a:p>
            <a:pPr>
              <a:buNone/>
            </a:pPr>
            <a:r>
              <a:rPr lang="en-CA" dirty="0" smtClean="0">
                <a:solidFill>
                  <a:schemeClr val="tx1"/>
                </a:solidFill>
              </a:rPr>
              <a:t>Showing our XML code</a:t>
            </a:r>
          </a:p>
          <a:p>
            <a:pPr>
              <a:buNone/>
            </a:pPr>
            <a:r>
              <a:rPr lang="en-CA" dirty="0" smtClean="0"/>
              <a:t>One file per place (all info in XML and TEI tags, incl. </a:t>
            </a:r>
            <a:r>
              <a:rPr lang="en-CA" dirty="0" err="1" smtClean="0"/>
              <a:t>georeferences</a:t>
            </a:r>
            <a:r>
              <a:rPr lang="en-CA" dirty="0" smtClean="0"/>
              <a:t> </a:t>
            </a:r>
            <a:r>
              <a:rPr lang="en-CA" dirty="0" smtClean="0">
                <a:sym typeface="Wingdings" panose="05000000000000000000" pitchFamily="2" charset="2"/>
              </a:rPr>
              <a:t> GIS</a:t>
            </a:r>
            <a:r>
              <a:rPr lang="en-CA" dirty="0" smtClean="0"/>
              <a:t>)</a:t>
            </a:r>
          </a:p>
          <a:p>
            <a:pPr>
              <a:buNone/>
            </a:pPr>
            <a:endParaRPr lang="en-CA" dirty="0" smtClean="0">
              <a:solidFill>
                <a:schemeClr val="tx1"/>
              </a:solidFill>
            </a:endParaRPr>
          </a:p>
          <a:p>
            <a:pPr>
              <a:buNone/>
            </a:pPr>
            <a:r>
              <a:rPr lang="en-CA" dirty="0" smtClean="0"/>
              <a:t>Map moved outside </a:t>
            </a:r>
            <a:r>
              <a:rPr lang="en-CA" dirty="0" err="1" smtClean="0"/>
              <a:t>eXist</a:t>
            </a:r>
            <a:r>
              <a:rPr lang="en-CA" dirty="0" smtClean="0"/>
              <a:t> database</a:t>
            </a:r>
          </a:p>
          <a:p>
            <a:pPr>
              <a:buNone/>
            </a:pPr>
            <a:r>
              <a:rPr lang="en-CA" dirty="0" smtClean="0">
                <a:solidFill>
                  <a:schemeClr val="tx1"/>
                </a:solidFill>
              </a:rPr>
              <a:t>Rebuilding map as a GUI to the data (in progress)</a:t>
            </a:r>
          </a:p>
        </p:txBody>
      </p:sp>
    </p:spTree>
    <p:extLst>
      <p:ext uri="{BB962C8B-B14F-4D97-AF65-F5344CB8AC3E}">
        <p14:creationId xmlns:p14="http://schemas.microsoft.com/office/powerpoint/2010/main" val="157222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Home (2011-2013)</a:t>
            </a:r>
            <a:endParaRPr lang="en-CA" dirty="0"/>
          </a:p>
        </p:txBody>
      </p:sp>
      <p:pic>
        <p:nvPicPr>
          <p:cNvPr id="27650" name="Picture 2"/>
          <p:cNvPicPr>
            <a:picLocks noGrp="1" noChangeAspect="1" noChangeArrowheads="1"/>
          </p:cNvPicPr>
          <p:nvPr>
            <p:ph idx="1"/>
          </p:nvPr>
        </p:nvPicPr>
        <p:blipFill>
          <a:blip r:embed="rId3" cstate="print"/>
          <a:srcRect l="1943" t="9129"/>
          <a:stretch>
            <a:fillRect/>
          </a:stretch>
        </p:blipFill>
        <p:spPr bwMode="auto">
          <a:xfrm>
            <a:off x="1115616" y="1484784"/>
            <a:ext cx="6586397" cy="4871931"/>
          </a:xfrm>
          <a:prstGeom prst="rect">
            <a:avLst/>
          </a:prstGeom>
          <a:noFill/>
          <a:ln w="9525">
            <a:noFill/>
            <a:miter lim="800000"/>
            <a:headEnd/>
            <a:tailEnd/>
          </a:ln>
        </p:spPr>
      </p:pic>
    </p:spTree>
    <p:extLst>
      <p:ext uri="{BB962C8B-B14F-4D97-AF65-F5344CB8AC3E}">
        <p14:creationId xmlns:p14="http://schemas.microsoft.com/office/powerpoint/2010/main" val="1021192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Map (2011-2013)</a:t>
            </a:r>
            <a:endParaRPr lang="en-CA" dirty="0"/>
          </a:p>
        </p:txBody>
      </p:sp>
      <p:pic>
        <p:nvPicPr>
          <p:cNvPr id="28674" name="Picture 2"/>
          <p:cNvPicPr>
            <a:picLocks noGrp="1" noChangeAspect="1" noChangeArrowheads="1"/>
          </p:cNvPicPr>
          <p:nvPr>
            <p:ph idx="1"/>
          </p:nvPr>
        </p:nvPicPr>
        <p:blipFill>
          <a:blip r:embed="rId3" cstate="print"/>
          <a:srcRect l="2810" t="8337" r="2342" b="27791"/>
          <a:stretch>
            <a:fillRect/>
          </a:stretch>
        </p:blipFill>
        <p:spPr bwMode="auto">
          <a:xfrm>
            <a:off x="1619672" y="1412776"/>
            <a:ext cx="6255130" cy="4968552"/>
          </a:xfrm>
          <a:prstGeom prst="rect">
            <a:avLst/>
          </a:prstGeom>
          <a:noFill/>
          <a:ln w="9525">
            <a:noFill/>
            <a:miter lim="800000"/>
            <a:headEnd/>
            <a:tailEnd/>
          </a:ln>
        </p:spPr>
      </p:pic>
      <p:sp>
        <p:nvSpPr>
          <p:cNvPr id="4" name="Oval 3"/>
          <p:cNvSpPr/>
          <p:nvPr/>
        </p:nvSpPr>
        <p:spPr>
          <a:xfrm>
            <a:off x="4644008" y="5733256"/>
            <a:ext cx="2016224" cy="43204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61749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Index (2011)</a:t>
            </a:r>
            <a:endParaRPr lang="en-CA"/>
          </a:p>
        </p:txBody>
      </p:sp>
      <p:pic>
        <p:nvPicPr>
          <p:cNvPr id="29698" name="Picture 2"/>
          <p:cNvPicPr>
            <a:picLocks noGrp="1" noChangeAspect="1" noChangeArrowheads="1"/>
          </p:cNvPicPr>
          <p:nvPr>
            <p:ph idx="1"/>
          </p:nvPr>
        </p:nvPicPr>
        <p:blipFill>
          <a:blip r:embed="rId3" cstate="print"/>
          <a:srcRect l="4133" t="5545" r="2296" b="31419"/>
          <a:stretch>
            <a:fillRect/>
          </a:stretch>
        </p:blipFill>
        <p:spPr bwMode="auto">
          <a:xfrm>
            <a:off x="1259632" y="1733203"/>
            <a:ext cx="6619479" cy="4432101"/>
          </a:xfrm>
          <a:prstGeom prst="rect">
            <a:avLst/>
          </a:prstGeom>
          <a:noFill/>
          <a:ln w="9525">
            <a:noFill/>
            <a:miter lim="800000"/>
            <a:headEnd/>
            <a:tailEnd/>
          </a:ln>
        </p:spPr>
      </p:pic>
    </p:spTree>
    <p:extLst>
      <p:ext uri="{BB962C8B-B14F-4D97-AF65-F5344CB8AC3E}">
        <p14:creationId xmlns:p14="http://schemas.microsoft.com/office/powerpoint/2010/main" val="2593523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084168" y="1340768"/>
            <a:ext cx="2602632" cy="4785395"/>
          </a:xfrm>
        </p:spPr>
        <p:txBody>
          <a:bodyPr>
            <a:normAutofit fontScale="85000" lnSpcReduction="20000"/>
          </a:bodyPr>
          <a:lstStyle/>
          <a:p>
            <a:pPr marL="0" indent="0">
              <a:buNone/>
            </a:pPr>
            <a:r>
              <a:rPr lang="en-CA" dirty="0" smtClean="0"/>
              <a:t>Total transparency about our encoding. </a:t>
            </a:r>
          </a:p>
          <a:p>
            <a:pPr marL="0" indent="0">
              <a:buNone/>
            </a:pPr>
            <a:endParaRPr lang="en-CA" dirty="0" smtClean="0"/>
          </a:p>
          <a:p>
            <a:pPr marL="0" indent="0">
              <a:buNone/>
            </a:pPr>
            <a:r>
              <a:rPr lang="en-CA" dirty="0" smtClean="0"/>
              <a:t>Mark Sample:  “Own your ideas; make them free.” </a:t>
            </a:r>
          </a:p>
          <a:p>
            <a:pPr marL="0" indent="0">
              <a:buNone/>
            </a:pPr>
            <a:endParaRPr lang="en-CA" dirty="0" smtClean="0"/>
          </a:p>
          <a:p>
            <a:pPr marL="0" indent="0">
              <a:buNone/>
            </a:pPr>
            <a:r>
              <a:rPr lang="en-CA" dirty="0" smtClean="0"/>
              <a:t>(Martin Holmes on TEI Technical Council.  Showing our craftsmanship.)</a:t>
            </a:r>
          </a:p>
          <a:p>
            <a:pPr>
              <a:buNone/>
            </a:pPr>
            <a:endParaRPr lang="en-CA" dirty="0" smtClean="0"/>
          </a:p>
        </p:txBody>
      </p:sp>
      <p:pic>
        <p:nvPicPr>
          <p:cNvPr id="39939" name="Picture 3"/>
          <p:cNvPicPr>
            <a:picLocks noGrp="1" noChangeAspect="1" noChangeArrowheads="1"/>
          </p:cNvPicPr>
          <p:nvPr>
            <p:ph sz="half" idx="1"/>
          </p:nvPr>
        </p:nvPicPr>
        <p:blipFill>
          <a:blip r:embed="rId3" cstate="print"/>
          <a:srcRect/>
          <a:stretch>
            <a:fillRect/>
          </a:stretch>
        </p:blipFill>
        <p:spPr bwMode="auto">
          <a:xfrm>
            <a:off x="323528" y="332656"/>
            <a:ext cx="5521903" cy="6264696"/>
          </a:xfrm>
          <a:prstGeom prst="rect">
            <a:avLst/>
          </a:prstGeom>
          <a:noFill/>
          <a:ln w="9525">
            <a:noFill/>
            <a:miter lim="800000"/>
            <a:headEnd/>
            <a:tailEnd/>
          </a:ln>
        </p:spPr>
      </p:pic>
      <p:sp>
        <p:nvSpPr>
          <p:cNvPr id="5" name="Rounded Rectangle 4"/>
          <p:cNvSpPr/>
          <p:nvPr/>
        </p:nvSpPr>
        <p:spPr>
          <a:xfrm>
            <a:off x="755576" y="5589240"/>
            <a:ext cx="4248472"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5102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What </a:t>
            </a:r>
            <a:r>
              <a:rPr lang="en-CA" dirty="0" smtClean="0">
                <a:solidFill>
                  <a:srgbClr val="800000"/>
                </a:solidFill>
              </a:rPr>
              <a:t>was/is </a:t>
            </a:r>
            <a:r>
              <a:rPr lang="en-CA" i="1" dirty="0" smtClean="0"/>
              <a:t>MoEML</a:t>
            </a:r>
            <a:r>
              <a:rPr lang="en-CA" dirty="0" smtClean="0"/>
              <a:t>?</a:t>
            </a:r>
            <a:endParaRPr lang="en-CA" dirty="0"/>
          </a:p>
        </p:txBody>
      </p:sp>
      <p:sp>
        <p:nvSpPr>
          <p:cNvPr id="6" name="Content Placeholder 5"/>
          <p:cNvSpPr>
            <a:spLocks noGrp="1"/>
          </p:cNvSpPr>
          <p:nvPr>
            <p:ph idx="1"/>
          </p:nvPr>
        </p:nvSpPr>
        <p:spPr/>
        <p:txBody>
          <a:bodyPr/>
          <a:lstStyle/>
          <a:p>
            <a:pPr>
              <a:buNone/>
            </a:pPr>
            <a:r>
              <a:rPr lang="en-CA" dirty="0" smtClean="0"/>
              <a:t>1999:  A huge map with information attached.</a:t>
            </a:r>
          </a:p>
          <a:p>
            <a:pPr>
              <a:buNone/>
            </a:pPr>
            <a:r>
              <a:rPr lang="en-CA" dirty="0" smtClean="0"/>
              <a:t>2013:  A huge database of texts and information with a map GUI (a GIS).</a:t>
            </a:r>
            <a:endParaRPr lang="en-CA" dirty="0"/>
          </a:p>
        </p:txBody>
      </p:sp>
    </p:spTree>
    <p:extLst>
      <p:ext uri="{BB962C8B-B14F-4D97-AF65-F5344CB8AC3E}">
        <p14:creationId xmlns:p14="http://schemas.microsoft.com/office/powerpoint/2010/main" val="3607628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61"/>
            <a:ext cx="9258286" cy="6863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777" y="6202177"/>
            <a:ext cx="2468907" cy="646331"/>
          </a:xfrm>
          <a:prstGeom prst="rect">
            <a:avLst/>
          </a:prstGeom>
          <a:solidFill>
            <a:schemeClr val="accent2">
              <a:lumMod val="50000"/>
            </a:schemeClr>
          </a:solidFill>
        </p:spPr>
        <p:txBody>
          <a:bodyPr wrap="square" rtlCol="0">
            <a:spAutoFit/>
          </a:bodyPr>
          <a:lstStyle/>
          <a:p>
            <a:r>
              <a:rPr lang="en-CA" dirty="0" smtClean="0">
                <a:solidFill>
                  <a:schemeClr val="bg1"/>
                </a:solidFill>
              </a:rPr>
              <a:t>mapoflondon.uvic.ca</a:t>
            </a:r>
          </a:p>
          <a:p>
            <a:endParaRPr lang="en-CA" dirty="0"/>
          </a:p>
        </p:txBody>
      </p:sp>
    </p:spTree>
    <p:extLst>
      <p:ext uri="{BB962C8B-B14F-4D97-AF65-F5344CB8AC3E}">
        <p14:creationId xmlns:p14="http://schemas.microsoft.com/office/powerpoint/2010/main" val="1146201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What does it mean to be “finished”?</a:t>
            </a:r>
            <a:br>
              <a:rPr lang="en-CA" dirty="0"/>
            </a:br>
            <a:endParaRPr lang="en-CA" dirty="0"/>
          </a:p>
        </p:txBody>
      </p:sp>
      <p:sp>
        <p:nvSpPr>
          <p:cNvPr id="3" name="Content Placeholder 2"/>
          <p:cNvSpPr>
            <a:spLocks noGrp="1"/>
          </p:cNvSpPr>
          <p:nvPr>
            <p:ph idx="1"/>
          </p:nvPr>
        </p:nvSpPr>
        <p:spPr/>
        <p:txBody>
          <a:bodyPr/>
          <a:lstStyle/>
          <a:p>
            <a:pPr marL="0" indent="0">
              <a:buNone/>
            </a:pPr>
            <a:endParaRPr lang="en-CA" dirty="0"/>
          </a:p>
          <a:p>
            <a:pPr marL="0" indent="0">
              <a:buNone/>
            </a:pPr>
            <a:endParaRPr lang="en-CA"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7" y="1412776"/>
            <a:ext cx="9117991" cy="4609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0511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7E000C"/>
                </a:solidFill>
              </a:rPr>
              <a:t>John Stow</a:t>
            </a:r>
            <a:endParaRPr lang="en-CA" dirty="0">
              <a:solidFill>
                <a:srgbClr val="7E000C"/>
              </a:solidFill>
            </a:endParaRPr>
          </a:p>
        </p:txBody>
      </p:sp>
      <p:sp>
        <p:nvSpPr>
          <p:cNvPr id="3" name="Content Placeholder 2"/>
          <p:cNvSpPr>
            <a:spLocks noGrp="1"/>
          </p:cNvSpPr>
          <p:nvPr>
            <p:ph idx="1"/>
          </p:nvPr>
        </p:nvSpPr>
        <p:spPr/>
        <p:txBody>
          <a:bodyPr>
            <a:normAutofit/>
          </a:bodyPr>
          <a:lstStyle/>
          <a:p>
            <a:pPr marL="0" indent="0">
              <a:buNone/>
            </a:pPr>
            <a:r>
              <a:rPr lang="en-CA" dirty="0" smtClean="0">
                <a:solidFill>
                  <a:srgbClr val="7E000C"/>
                </a:solidFill>
              </a:rPr>
              <a:t>1524/5 – 1605</a:t>
            </a:r>
          </a:p>
          <a:p>
            <a:pPr marL="0" indent="0">
              <a:buNone/>
            </a:pPr>
            <a:r>
              <a:rPr lang="en-CA" dirty="0" smtClean="0">
                <a:solidFill>
                  <a:srgbClr val="7E000C"/>
                </a:solidFill>
              </a:rPr>
              <a:t>Bap. St. Michael Cornhill, London</a:t>
            </a:r>
          </a:p>
          <a:p>
            <a:pPr marL="0" indent="0">
              <a:buNone/>
            </a:pPr>
            <a:r>
              <a:rPr lang="en-CA" dirty="0" smtClean="0">
                <a:solidFill>
                  <a:srgbClr val="7E000C"/>
                </a:solidFill>
              </a:rPr>
              <a:t>Literary “editor,” antiquarian, and historian</a:t>
            </a:r>
          </a:p>
          <a:p>
            <a:pPr marL="0" indent="0">
              <a:buNone/>
            </a:pPr>
            <a:endParaRPr lang="en-CA" dirty="0">
              <a:solidFill>
                <a:srgbClr val="7E000C"/>
              </a:solidFill>
            </a:endParaRPr>
          </a:p>
          <a:p>
            <a:pPr marL="0" indent="0">
              <a:buNone/>
            </a:pPr>
            <a:r>
              <a:rPr lang="en-CA" dirty="0" smtClean="0">
                <a:solidFill>
                  <a:srgbClr val="7E000C"/>
                </a:solidFill>
              </a:rPr>
              <a:t>								</a:t>
            </a:r>
            <a:r>
              <a:rPr lang="en-CA" dirty="0">
                <a:solidFill>
                  <a:srgbClr val="7E000C"/>
                </a:solidFill>
              </a:rPr>
              <a:t>	</a:t>
            </a:r>
            <a:r>
              <a:rPr lang="en-CA" dirty="0" smtClean="0">
                <a:solidFill>
                  <a:srgbClr val="7E000C"/>
                </a:solidFill>
              </a:rPr>
              <a:t>			</a:t>
            </a:r>
            <a:r>
              <a:rPr lang="en-CA" sz="2400" dirty="0" smtClean="0">
                <a:solidFill>
                  <a:srgbClr val="7E000C"/>
                </a:solidFill>
              </a:rPr>
              <a:t>Engraving by George </a:t>
            </a:r>
            <a:r>
              <a:rPr lang="en-CA" sz="2400" dirty="0" err="1" smtClean="0">
                <a:solidFill>
                  <a:srgbClr val="7E000C"/>
                </a:solidFill>
              </a:rPr>
              <a:t>Vertue</a:t>
            </a:r>
            <a:r>
              <a:rPr lang="en-CA" sz="2400" dirty="0">
                <a:solidFill>
                  <a:srgbClr val="7E000C"/>
                </a:solidFill>
              </a:rPr>
              <a:t>	</a:t>
            </a:r>
            <a:r>
              <a:rPr lang="en-CA" sz="2400" dirty="0" smtClean="0">
                <a:solidFill>
                  <a:srgbClr val="7E000C"/>
                </a:solidFill>
              </a:rPr>
              <a:t>			(National Portrait Gallery)</a:t>
            </a:r>
          </a:p>
          <a:p>
            <a:pPr marL="0" indent="0">
              <a:buNone/>
            </a:pPr>
            <a:endParaRPr lang="en-CA" dirty="0" smtClean="0">
              <a:solidFill>
                <a:srgbClr val="7E000C"/>
              </a:solidFill>
            </a:endParaRPr>
          </a:p>
          <a:p>
            <a:pPr marL="0" indent="0">
              <a:buNone/>
            </a:pPr>
            <a:endParaRPr lang="en-CA" dirty="0" smtClean="0">
              <a:solidFill>
                <a:srgbClr val="7E000C"/>
              </a:solidFill>
            </a:endParaRPr>
          </a:p>
          <a:p>
            <a:pPr marL="0" indent="0">
              <a:buNone/>
            </a:pPr>
            <a:endParaRPr lang="en-CA" dirty="0">
              <a:solidFill>
                <a:srgbClr val="7E000C"/>
              </a:solidFil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412" y="3356992"/>
            <a:ext cx="2592288" cy="3274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03826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161"/>
            <a:ext cx="1423298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2256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CA" sz="3200" i="1" dirty="0" smtClean="0">
                <a:solidFill>
                  <a:srgbClr val="7E000C"/>
                </a:solidFill>
              </a:rPr>
              <a:t>A Survey of London</a:t>
            </a:r>
            <a:r>
              <a:rPr lang="en-CA" sz="3200" dirty="0" smtClean="0">
                <a:solidFill>
                  <a:srgbClr val="7E000C"/>
                </a:solidFill>
              </a:rPr>
              <a:t> (1598)</a:t>
            </a:r>
            <a:endParaRPr lang="en-CA" sz="3200" dirty="0">
              <a:solidFill>
                <a:srgbClr val="7E000C"/>
              </a:solidFill>
            </a:endParaRPr>
          </a:p>
        </p:txBody>
      </p:sp>
      <p:sp>
        <p:nvSpPr>
          <p:cNvPr id="4" name="Content Placeholder 3"/>
          <p:cNvSpPr>
            <a:spLocks noGrp="1"/>
          </p:cNvSpPr>
          <p:nvPr>
            <p:ph sz="half" idx="1"/>
          </p:nvPr>
        </p:nvSpPr>
        <p:spPr/>
        <p:txBody>
          <a:bodyPr/>
          <a:lstStyle/>
          <a:p>
            <a:endParaRPr lang="en-CA" dirty="0"/>
          </a:p>
        </p:txBody>
      </p:sp>
      <p:sp>
        <p:nvSpPr>
          <p:cNvPr id="5" name="Content Placeholder 4"/>
          <p:cNvSpPr>
            <a:spLocks noGrp="1"/>
          </p:cNvSpPr>
          <p:nvPr>
            <p:ph sz="half" idx="2"/>
          </p:nvPr>
        </p:nvSpPr>
        <p:spPr/>
        <p:txBody>
          <a:bodyPr/>
          <a:lstStyle/>
          <a:p>
            <a:endParaRPr lang="en-CA"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24744"/>
            <a:ext cx="3456384" cy="5501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363" y="1124744"/>
            <a:ext cx="3580021" cy="5620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457200" y="3928582"/>
            <a:ext cx="3754760" cy="12430"/>
          </a:xfrm>
          <a:prstGeom prst="line">
            <a:avLst/>
          </a:prstGeom>
          <a:ln w="28575">
            <a:solidFill>
              <a:srgbClr val="7E000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11960" y="4293096"/>
            <a:ext cx="3700559" cy="216024"/>
          </a:xfrm>
          <a:prstGeom prst="line">
            <a:avLst/>
          </a:prstGeom>
          <a:ln w="28575">
            <a:solidFill>
              <a:srgbClr val="7E00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959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CA" dirty="0" smtClean="0">
                <a:solidFill>
                  <a:srgbClr val="800000"/>
                </a:solidFill>
              </a:rPr>
              <a:t>Print History</a:t>
            </a:r>
            <a:endParaRPr lang="en-CA" dirty="0">
              <a:solidFill>
                <a:srgbClr val="800000"/>
              </a:solidFill>
            </a:endParaRPr>
          </a:p>
        </p:txBody>
      </p:sp>
      <p:sp>
        <p:nvSpPr>
          <p:cNvPr id="3" name="Content Placeholder 2"/>
          <p:cNvSpPr>
            <a:spLocks noGrp="1"/>
          </p:cNvSpPr>
          <p:nvPr>
            <p:ph idx="1"/>
          </p:nvPr>
        </p:nvSpPr>
        <p:spPr/>
        <p:txBody>
          <a:bodyPr/>
          <a:lstStyle/>
          <a:p>
            <a:pPr marL="0" indent="0">
              <a:buNone/>
            </a:pPr>
            <a:r>
              <a:rPr lang="en-CA" dirty="0" smtClean="0"/>
              <a:t>1598</a:t>
            </a:r>
          </a:p>
          <a:p>
            <a:pPr marL="0" indent="0">
              <a:buNone/>
            </a:pPr>
            <a:r>
              <a:rPr lang="en-CA" dirty="0" smtClean="0"/>
              <a:t>1598/1599:  reissued with errata / new title page</a:t>
            </a:r>
          </a:p>
          <a:p>
            <a:pPr marL="0" indent="0">
              <a:buNone/>
            </a:pPr>
            <a:r>
              <a:rPr lang="en-CA" dirty="0" smtClean="0"/>
              <a:t>1603:  increased</a:t>
            </a:r>
          </a:p>
          <a:p>
            <a:pPr marL="0" indent="0">
              <a:buNone/>
            </a:pPr>
            <a:r>
              <a:rPr lang="en-CA" dirty="0" smtClean="0"/>
              <a:t>[1605:  Stow dies]</a:t>
            </a:r>
          </a:p>
          <a:p>
            <a:pPr marL="0" indent="0">
              <a:buNone/>
            </a:pPr>
            <a:r>
              <a:rPr lang="en-CA" dirty="0" smtClean="0"/>
              <a:t>1618:  continued, corrected, and enlarged</a:t>
            </a:r>
          </a:p>
          <a:p>
            <a:pPr marL="0" indent="0">
              <a:buNone/>
            </a:pPr>
            <a:r>
              <a:rPr lang="en-CA" dirty="0" smtClean="0"/>
              <a:t>1633:  completely finished</a:t>
            </a:r>
            <a:endParaRPr lang="en-CA" dirty="0"/>
          </a:p>
        </p:txBody>
      </p:sp>
    </p:spTree>
    <p:extLst>
      <p:ext uri="{BB962C8B-B14F-4D97-AF65-F5344CB8AC3E}">
        <p14:creationId xmlns:p14="http://schemas.microsoft.com/office/powerpoint/2010/main" val="19463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CA" dirty="0" smtClean="0">
                <a:solidFill>
                  <a:srgbClr val="800000"/>
                </a:solidFill>
              </a:rPr>
              <a:t>Title Pages</a:t>
            </a:r>
            <a:endParaRPr lang="en-CA" dirty="0">
              <a:solidFill>
                <a:srgbClr val="800000"/>
              </a:solidFill>
            </a:endParaRPr>
          </a:p>
        </p:txBody>
      </p:sp>
      <p:sp>
        <p:nvSpPr>
          <p:cNvPr id="5" name="Content Placeholder 4"/>
          <p:cNvSpPr>
            <a:spLocks noGrp="1"/>
          </p:cNvSpPr>
          <p:nvPr>
            <p:ph sz="half" idx="1"/>
          </p:nvPr>
        </p:nvSpPr>
        <p:spPr/>
        <p:txBody>
          <a:bodyPr/>
          <a:lstStyle/>
          <a:p>
            <a:pPr marL="0" indent="0">
              <a:buNone/>
            </a:pPr>
            <a:r>
              <a:rPr lang="en-CA" dirty="0" smtClean="0"/>
              <a:t>1598:</a:t>
            </a:r>
          </a:p>
          <a:p>
            <a:pPr marL="0" indent="0">
              <a:buNone/>
            </a:pPr>
            <a:r>
              <a:rPr lang="en-CA" dirty="0" smtClean="0"/>
              <a:t>Also an </a:t>
            </a:r>
            <a:r>
              <a:rPr lang="en-CA" dirty="0" err="1" smtClean="0"/>
              <a:t>Apologie</a:t>
            </a:r>
            <a:r>
              <a:rPr lang="en-CA" dirty="0" smtClean="0"/>
              <a:t> (or defence) against the opinion of some men, concerning this </a:t>
            </a:r>
            <a:r>
              <a:rPr lang="en-CA" dirty="0" err="1" smtClean="0"/>
              <a:t>Citie</a:t>
            </a:r>
            <a:r>
              <a:rPr lang="en-CA" dirty="0" smtClean="0"/>
              <a:t>, the </a:t>
            </a:r>
            <a:r>
              <a:rPr lang="en-CA" dirty="0" err="1" smtClean="0"/>
              <a:t>greatnesse</a:t>
            </a:r>
            <a:r>
              <a:rPr lang="en-CA" dirty="0" smtClean="0"/>
              <a:t> thereof</a:t>
            </a:r>
            <a:endParaRPr lang="en-CA" dirty="0"/>
          </a:p>
        </p:txBody>
      </p:sp>
      <p:sp>
        <p:nvSpPr>
          <p:cNvPr id="6" name="Content Placeholder 5"/>
          <p:cNvSpPr>
            <a:spLocks noGrp="1"/>
          </p:cNvSpPr>
          <p:nvPr>
            <p:ph sz="half" idx="2"/>
          </p:nvPr>
        </p:nvSpPr>
        <p:spPr/>
        <p:txBody>
          <a:bodyPr/>
          <a:lstStyle/>
          <a:p>
            <a:pPr marL="0" indent="0">
              <a:buNone/>
            </a:pPr>
            <a:endParaRPr lang="en-CA"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412776"/>
            <a:ext cx="3123431" cy="496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427984" y="2924944"/>
            <a:ext cx="2979415" cy="720080"/>
          </a:xfrm>
          <a:prstGeom prst="rect">
            <a:avLst/>
          </a:prstGeom>
          <a:noFill/>
          <a:ln w="28575">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421811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31.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5400000">
            <a:off x="2864724" y="1264196"/>
            <a:ext cx="5724128" cy="4293096"/>
          </a:xfrm>
          <a:prstGeom prst="rect">
            <a:avLst/>
          </a:prstGeom>
          <a:noFill/>
          <a:ln>
            <a:noFill/>
          </a:ln>
        </p:spPr>
      </p:pic>
      <p:sp>
        <p:nvSpPr>
          <p:cNvPr id="3" name="TextBox 2"/>
          <p:cNvSpPr txBox="1"/>
          <p:nvPr/>
        </p:nvSpPr>
        <p:spPr>
          <a:xfrm>
            <a:off x="395537" y="1106488"/>
            <a:ext cx="3024336" cy="3108543"/>
          </a:xfrm>
          <a:prstGeom prst="rect">
            <a:avLst/>
          </a:prstGeom>
          <a:noFill/>
        </p:spPr>
        <p:txBody>
          <a:bodyPr wrap="square" rtlCol="0">
            <a:spAutoFit/>
          </a:bodyPr>
          <a:lstStyle/>
          <a:p>
            <a:r>
              <a:rPr lang="en-CA" sz="2800" dirty="0" smtClean="0"/>
              <a:t>1603 Title Page</a:t>
            </a:r>
          </a:p>
          <a:p>
            <a:r>
              <a:rPr lang="en-CA" sz="2800" dirty="0" smtClean="0"/>
              <a:t>(Folger Shakespeare Library):</a:t>
            </a:r>
          </a:p>
          <a:p>
            <a:endParaRPr lang="en-CA" sz="2800" dirty="0"/>
          </a:p>
          <a:p>
            <a:r>
              <a:rPr lang="en-CA" sz="2800" dirty="0" smtClean="0"/>
              <a:t>Since by the same Author increased</a:t>
            </a:r>
            <a:endParaRPr lang="en-CA" sz="2800" dirty="0"/>
          </a:p>
        </p:txBody>
      </p:sp>
      <p:sp>
        <p:nvSpPr>
          <p:cNvPr id="4" name="Rectangle 3"/>
          <p:cNvSpPr/>
          <p:nvPr/>
        </p:nvSpPr>
        <p:spPr>
          <a:xfrm>
            <a:off x="6084168" y="2276872"/>
            <a:ext cx="1008112" cy="216024"/>
          </a:xfrm>
          <a:prstGeom prst="rect">
            <a:avLst/>
          </a:prstGeom>
          <a:noFill/>
          <a:ln w="28575">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33178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20.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5400000">
            <a:off x="3710431" y="1047479"/>
            <a:ext cx="5328591" cy="4042962"/>
          </a:xfrm>
          <a:prstGeom prst="rect">
            <a:avLst/>
          </a:prstGeom>
          <a:noFill/>
          <a:ln>
            <a:noFill/>
          </a:ln>
        </p:spPr>
      </p:pic>
      <p:sp>
        <p:nvSpPr>
          <p:cNvPr id="3" name="TextBox 2"/>
          <p:cNvSpPr txBox="1"/>
          <p:nvPr/>
        </p:nvSpPr>
        <p:spPr>
          <a:xfrm>
            <a:off x="755576" y="1268760"/>
            <a:ext cx="3024336" cy="4524315"/>
          </a:xfrm>
          <a:prstGeom prst="rect">
            <a:avLst/>
          </a:prstGeom>
          <a:noFill/>
        </p:spPr>
        <p:txBody>
          <a:bodyPr wrap="square" rtlCol="0">
            <a:spAutoFit/>
          </a:bodyPr>
          <a:lstStyle/>
          <a:p>
            <a:r>
              <a:rPr lang="en-CA" sz="3200" dirty="0" smtClean="0"/>
              <a:t>1618 Title Page (Folger Shakespeare Library):</a:t>
            </a:r>
          </a:p>
          <a:p>
            <a:endParaRPr lang="en-CA" sz="3200" dirty="0"/>
          </a:p>
          <a:p>
            <a:r>
              <a:rPr lang="en-CA" sz="3200" dirty="0" smtClean="0"/>
              <a:t>Since then, continued, corrected and much enlarged</a:t>
            </a:r>
            <a:endParaRPr lang="en-CA" sz="3200" dirty="0"/>
          </a:p>
        </p:txBody>
      </p:sp>
      <p:sp>
        <p:nvSpPr>
          <p:cNvPr id="4" name="Rectangle 3"/>
          <p:cNvSpPr/>
          <p:nvPr/>
        </p:nvSpPr>
        <p:spPr>
          <a:xfrm>
            <a:off x="5004048" y="3068960"/>
            <a:ext cx="2232248" cy="360040"/>
          </a:xfrm>
          <a:prstGeom prst="rect">
            <a:avLst/>
          </a:prstGeom>
          <a:noFill/>
          <a:ln w="28575">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903956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1.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TextBox 2"/>
          <p:cNvSpPr txBox="1"/>
          <p:nvPr/>
        </p:nvSpPr>
        <p:spPr>
          <a:xfrm>
            <a:off x="899592" y="4544253"/>
            <a:ext cx="3384376" cy="646331"/>
          </a:xfrm>
          <a:prstGeom prst="rect">
            <a:avLst/>
          </a:prstGeom>
          <a:solidFill>
            <a:srgbClr val="FFFFCC"/>
          </a:solidFill>
        </p:spPr>
        <p:txBody>
          <a:bodyPr wrap="square" rtlCol="0">
            <a:spAutoFit/>
          </a:bodyPr>
          <a:lstStyle/>
          <a:p>
            <a:r>
              <a:rPr lang="en-CA" dirty="0" smtClean="0"/>
              <a:t>1633 frontispiece and title page</a:t>
            </a:r>
          </a:p>
          <a:p>
            <a:r>
              <a:rPr lang="en-CA" dirty="0" smtClean="0"/>
              <a:t>(Folger Shakespeare Library)</a:t>
            </a:r>
            <a:endParaRPr lang="en-CA" dirty="0"/>
          </a:p>
        </p:txBody>
      </p:sp>
    </p:spTree>
    <p:extLst>
      <p:ext uri="{BB962C8B-B14F-4D97-AF65-F5344CB8AC3E}">
        <p14:creationId xmlns:p14="http://schemas.microsoft.com/office/powerpoint/2010/main" val="345375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48.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
        <p:nvSpPr>
          <p:cNvPr id="3" name="TextBox 2"/>
          <p:cNvSpPr txBox="1"/>
          <p:nvPr/>
        </p:nvSpPr>
        <p:spPr>
          <a:xfrm>
            <a:off x="251520" y="4581128"/>
            <a:ext cx="8424936" cy="584775"/>
          </a:xfrm>
          <a:prstGeom prst="rect">
            <a:avLst/>
          </a:prstGeom>
          <a:solidFill>
            <a:srgbClr val="FFFFCC"/>
          </a:solidFill>
        </p:spPr>
        <p:txBody>
          <a:bodyPr wrap="square" rtlCol="0">
            <a:spAutoFit/>
          </a:bodyPr>
          <a:lstStyle/>
          <a:p>
            <a:r>
              <a:rPr lang="en-CA" sz="1600" dirty="0" smtClean="0"/>
              <a:t>1598 quarto            1599 quarto	       1603 quarto	1618 quarto 	1633 folio</a:t>
            </a:r>
          </a:p>
          <a:p>
            <a:pPr algn="ctr"/>
            <a:r>
              <a:rPr lang="en-CA" sz="1600" dirty="0" smtClean="0"/>
              <a:t>(Folger Shakespeare Library copies) </a:t>
            </a:r>
            <a:endParaRPr lang="en-CA" sz="1600" dirty="0"/>
          </a:p>
        </p:txBody>
      </p:sp>
    </p:spTree>
    <p:extLst>
      <p:ext uri="{BB962C8B-B14F-4D97-AF65-F5344CB8AC3E}">
        <p14:creationId xmlns:p14="http://schemas.microsoft.com/office/powerpoint/2010/main" val="36685575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49.35"/>
          <p:cNvPicPr>
            <a:picLocks noGrp="1" noChangeAspect="1"/>
          </p:cNvPicPr>
          <p:nvPr isPhoto="1"/>
        </p:nvPicPr>
        <p:blipFill rotWithShape="1">
          <a:blip r:embed="rId2" cstate="print">
            <a:lum/>
            <a:extLst>
              <a:ext uri="{28A0092B-C50C-407E-A947-70E740481C1C}">
                <a14:useLocalDpi xmlns:a14="http://schemas.microsoft.com/office/drawing/2010/main" val="0"/>
              </a:ext>
            </a:extLst>
          </a:blip>
          <a:srcRect l="7871" t="44626" r="4728" b="39626"/>
          <a:stretch/>
        </p:blipFill>
        <p:spPr>
          <a:xfrm>
            <a:off x="0" y="2924944"/>
            <a:ext cx="9106221" cy="1230570"/>
          </a:xfrm>
          <a:prstGeom prst="rect">
            <a:avLst/>
          </a:prstGeom>
          <a:noFill/>
          <a:ln>
            <a:noFill/>
          </a:ln>
        </p:spPr>
      </p:pic>
      <p:sp>
        <p:nvSpPr>
          <p:cNvPr id="3" name="TextBox 2"/>
          <p:cNvSpPr txBox="1"/>
          <p:nvPr/>
        </p:nvSpPr>
        <p:spPr>
          <a:xfrm>
            <a:off x="251520" y="4581128"/>
            <a:ext cx="8424936" cy="584775"/>
          </a:xfrm>
          <a:prstGeom prst="rect">
            <a:avLst/>
          </a:prstGeom>
          <a:solidFill>
            <a:srgbClr val="FFFFCC"/>
          </a:solidFill>
        </p:spPr>
        <p:txBody>
          <a:bodyPr wrap="square" rtlCol="0">
            <a:spAutoFit/>
          </a:bodyPr>
          <a:lstStyle/>
          <a:p>
            <a:r>
              <a:rPr lang="en-CA" sz="1600" dirty="0" smtClean="0"/>
              <a:t>1598 quarto            1599 quarto	       1603 quarto	1618 quarto 	1633 folio</a:t>
            </a:r>
          </a:p>
          <a:p>
            <a:pPr algn="ctr"/>
            <a:r>
              <a:rPr lang="en-CA" sz="1600" dirty="0" smtClean="0"/>
              <a:t>(Folger Shakespeare Library copies) </a:t>
            </a:r>
            <a:endParaRPr lang="en-CA" sz="1600" dirty="0"/>
          </a:p>
        </p:txBody>
      </p:sp>
    </p:spTree>
    <p:extLst>
      <p:ext uri="{BB962C8B-B14F-4D97-AF65-F5344CB8AC3E}">
        <p14:creationId xmlns:p14="http://schemas.microsoft.com/office/powerpoint/2010/main" val="28342912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36.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10800000">
            <a:off x="0" y="0"/>
            <a:ext cx="9144000" cy="6858000"/>
          </a:xfrm>
          <a:prstGeom prst="rect">
            <a:avLst/>
          </a:prstGeom>
          <a:noFill/>
          <a:ln>
            <a:noFill/>
          </a:ln>
        </p:spPr>
      </p:pic>
      <p:sp>
        <p:nvSpPr>
          <p:cNvPr id="3" name="TextBox 2"/>
          <p:cNvSpPr txBox="1"/>
          <p:nvPr/>
        </p:nvSpPr>
        <p:spPr>
          <a:xfrm>
            <a:off x="5580112" y="3717032"/>
            <a:ext cx="2736304" cy="923330"/>
          </a:xfrm>
          <a:prstGeom prst="rect">
            <a:avLst/>
          </a:prstGeom>
          <a:solidFill>
            <a:srgbClr val="FFFFCC"/>
          </a:solidFill>
        </p:spPr>
        <p:txBody>
          <a:bodyPr wrap="square" rtlCol="0">
            <a:spAutoFit/>
          </a:bodyPr>
          <a:lstStyle/>
          <a:p>
            <a:r>
              <a:rPr lang="en-CA" dirty="0" smtClean="0"/>
              <a:t>1603 Text in </a:t>
            </a:r>
            <a:r>
              <a:rPr lang="en-CA" dirty="0" err="1" smtClean="0"/>
              <a:t>blackletter</a:t>
            </a:r>
            <a:r>
              <a:rPr lang="en-CA" dirty="0" smtClean="0"/>
              <a:t> (Folger Shakespeare Library)</a:t>
            </a:r>
            <a:endParaRPr lang="en-CA" dirty="0"/>
          </a:p>
        </p:txBody>
      </p:sp>
    </p:spTree>
    <p:extLst>
      <p:ext uri="{BB962C8B-B14F-4D97-AF65-F5344CB8AC3E}">
        <p14:creationId xmlns:p14="http://schemas.microsoft.com/office/powerpoint/2010/main" val="273865043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4.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10800000">
            <a:off x="0" y="0"/>
            <a:ext cx="9144000" cy="6858000"/>
          </a:xfrm>
          <a:prstGeom prst="rect">
            <a:avLst/>
          </a:prstGeom>
          <a:noFill/>
          <a:ln>
            <a:noFill/>
          </a:ln>
        </p:spPr>
      </p:pic>
    </p:spTree>
    <p:extLst>
      <p:ext uri="{BB962C8B-B14F-4D97-AF65-F5344CB8AC3E}">
        <p14:creationId xmlns:p14="http://schemas.microsoft.com/office/powerpoint/2010/main" val="39266144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5733255"/>
            <a:ext cx="8136904" cy="1077218"/>
          </a:xfrm>
          <a:prstGeom prst="rect">
            <a:avLst/>
          </a:prstGeom>
          <a:noFill/>
        </p:spPr>
        <p:txBody>
          <a:bodyPr wrap="square" rtlCol="0">
            <a:spAutoFit/>
          </a:bodyPr>
          <a:lstStyle/>
          <a:p>
            <a:r>
              <a:rPr lang="en-CA" sz="3200" dirty="0">
                <a:hlinkClick r:id="rId2"/>
              </a:rPr>
              <a:t>https://www.youtube.com/watch?v=SPY-hr-8-M0</a:t>
            </a:r>
            <a:endParaRPr lang="en-CA" sz="3200" dirty="0"/>
          </a:p>
        </p:txBody>
      </p:sp>
      <p:pic>
        <p:nvPicPr>
          <p:cNvPr id="1026" name="Picture 2" descr="http://1.bp.blogspot.com/-h9O9N_LBfCA/UhyXqZOyU5I/AAAAAAAABck/5q3A_iJ0CSs/s1600/cry02.JPG"/>
          <p:cNvPicPr>
            <a:picLocks noChangeAspect="1" noChangeArrowheads="1"/>
          </p:cNvPicPr>
          <p:nvPr/>
        </p:nvPicPr>
        <p:blipFill rotWithShape="1">
          <a:blip r:embed="rId3">
            <a:extLst>
              <a:ext uri="{28A0092B-C50C-407E-A947-70E740481C1C}">
                <a14:useLocalDpi xmlns:a14="http://schemas.microsoft.com/office/drawing/2010/main" val="0"/>
              </a:ext>
            </a:extLst>
          </a:blip>
          <a:srcRect l="-22093" r="25604"/>
          <a:stretch/>
        </p:blipFill>
        <p:spPr bwMode="auto">
          <a:xfrm>
            <a:off x="-2736000" y="-14901"/>
            <a:ext cx="11880000" cy="5748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517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8.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16200000">
            <a:off x="3052396" y="1060174"/>
            <a:ext cx="5820139" cy="4365104"/>
          </a:xfrm>
          <a:prstGeom prst="rect">
            <a:avLst/>
          </a:prstGeom>
          <a:noFill/>
          <a:ln>
            <a:noFill/>
          </a:ln>
        </p:spPr>
      </p:pic>
    </p:spTree>
    <p:extLst>
      <p:ext uri="{BB962C8B-B14F-4D97-AF65-F5344CB8AC3E}">
        <p14:creationId xmlns:p14="http://schemas.microsoft.com/office/powerpoint/2010/main" val="12353164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8.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rot="16200000">
            <a:off x="1650653" y="1049313"/>
            <a:ext cx="6309321" cy="4731991"/>
          </a:xfrm>
          <a:prstGeom prst="rect">
            <a:avLst/>
          </a:prstGeom>
          <a:noFill/>
          <a:ln>
            <a:noFill/>
          </a:ln>
        </p:spPr>
      </p:pic>
    </p:spTree>
    <p:extLst>
      <p:ext uri="{BB962C8B-B14F-4D97-AF65-F5344CB8AC3E}">
        <p14:creationId xmlns:p14="http://schemas.microsoft.com/office/powerpoint/2010/main" val="39145153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9.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29846948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3-01-26 14.51.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07504" y="0"/>
            <a:ext cx="9144000" cy="6858000"/>
          </a:xfrm>
          <a:prstGeom prst="rect">
            <a:avLst/>
          </a:prstGeom>
          <a:noFill/>
          <a:ln>
            <a:noFill/>
          </a:ln>
        </p:spPr>
      </p:pic>
      <p:sp>
        <p:nvSpPr>
          <p:cNvPr id="3" name="TextBox 2"/>
          <p:cNvSpPr txBox="1"/>
          <p:nvPr/>
        </p:nvSpPr>
        <p:spPr>
          <a:xfrm>
            <a:off x="899592" y="4544253"/>
            <a:ext cx="3384376" cy="923330"/>
          </a:xfrm>
          <a:prstGeom prst="rect">
            <a:avLst/>
          </a:prstGeom>
          <a:solidFill>
            <a:srgbClr val="FFFFCC"/>
          </a:solidFill>
        </p:spPr>
        <p:txBody>
          <a:bodyPr wrap="square" rtlCol="0">
            <a:spAutoFit/>
          </a:bodyPr>
          <a:lstStyle/>
          <a:p>
            <a:r>
              <a:rPr lang="en-CA" dirty="0" smtClean="0"/>
              <a:t>And now completely finished by the study and labour of A.M. H.D. and others.</a:t>
            </a:r>
            <a:endParaRPr lang="en-CA" dirty="0"/>
          </a:p>
        </p:txBody>
      </p:sp>
      <p:sp>
        <p:nvSpPr>
          <p:cNvPr id="4" name="Rectangle 3"/>
          <p:cNvSpPr/>
          <p:nvPr/>
        </p:nvSpPr>
        <p:spPr>
          <a:xfrm>
            <a:off x="4932040" y="4335118"/>
            <a:ext cx="3240360" cy="390026"/>
          </a:xfrm>
          <a:prstGeom prst="rect">
            <a:avLst/>
          </a:prstGeom>
          <a:noFill/>
          <a:ln w="28575">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4932040" y="3420718"/>
            <a:ext cx="3240360" cy="390026"/>
          </a:xfrm>
          <a:prstGeom prst="rect">
            <a:avLst/>
          </a:prstGeom>
          <a:noFill/>
          <a:ln w="28575">
            <a:solidFill>
              <a:srgbClr val="7E00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899592" y="1052736"/>
            <a:ext cx="3384376" cy="646331"/>
          </a:xfrm>
          <a:prstGeom prst="rect">
            <a:avLst/>
          </a:prstGeom>
          <a:solidFill>
            <a:srgbClr val="FFFFCC"/>
          </a:solidFill>
        </p:spPr>
        <p:txBody>
          <a:bodyPr wrap="square" rtlCol="0">
            <a:spAutoFit/>
          </a:bodyPr>
          <a:lstStyle/>
          <a:p>
            <a:r>
              <a:rPr lang="en-CA" dirty="0" smtClean="0"/>
              <a:t>1633 frontispiece and title page</a:t>
            </a:r>
          </a:p>
          <a:p>
            <a:r>
              <a:rPr lang="en-CA" dirty="0" smtClean="0"/>
              <a:t>(Folger Shakespeare Library)</a:t>
            </a:r>
            <a:endParaRPr lang="en-CA" dirty="0"/>
          </a:p>
        </p:txBody>
      </p:sp>
    </p:spTree>
    <p:extLst>
      <p:ext uri="{BB962C8B-B14F-4D97-AF65-F5344CB8AC3E}">
        <p14:creationId xmlns:p14="http://schemas.microsoft.com/office/powerpoint/2010/main" val="2137509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800000"/>
                </a:solidFill>
              </a:rPr>
              <a:t>Adaptations / Continuations</a:t>
            </a:r>
            <a:endParaRPr lang="en-CA" dirty="0">
              <a:solidFill>
                <a:srgbClr val="800000"/>
              </a:solidFill>
            </a:endParaRPr>
          </a:p>
        </p:txBody>
      </p:sp>
      <p:sp>
        <p:nvSpPr>
          <p:cNvPr id="3" name="Content Placeholder 2"/>
          <p:cNvSpPr>
            <a:spLocks noGrp="1"/>
          </p:cNvSpPr>
          <p:nvPr>
            <p:ph idx="1"/>
          </p:nvPr>
        </p:nvSpPr>
        <p:spPr/>
        <p:txBody>
          <a:bodyPr>
            <a:normAutofit/>
          </a:bodyPr>
          <a:lstStyle/>
          <a:p>
            <a:pPr marL="0" indent="0">
              <a:buNone/>
            </a:pPr>
            <a:r>
              <a:rPr lang="en-CA" sz="2400" dirty="0" smtClean="0"/>
              <a:t>1657:  </a:t>
            </a:r>
            <a:r>
              <a:rPr lang="en-CA" sz="2400" i="1" dirty="0" err="1" smtClean="0"/>
              <a:t>Londinopolis</a:t>
            </a:r>
            <a:r>
              <a:rPr lang="en-CA" sz="2400" i="1" dirty="0" smtClean="0"/>
              <a:t> </a:t>
            </a:r>
            <a:r>
              <a:rPr lang="en-CA" sz="2400" dirty="0" smtClean="0"/>
              <a:t>(Henry Howells)</a:t>
            </a:r>
          </a:p>
          <a:p>
            <a:pPr marL="0" indent="0">
              <a:buNone/>
            </a:pPr>
            <a:endParaRPr lang="en-CA" sz="2400" dirty="0"/>
          </a:p>
          <a:p>
            <a:pPr marL="0" indent="0">
              <a:buNone/>
            </a:pPr>
            <a:r>
              <a:rPr lang="en-CA" sz="2400" dirty="0" smtClean="0"/>
              <a:t>1720:  John </a:t>
            </a:r>
            <a:r>
              <a:rPr lang="en-CA" sz="2400" dirty="0" err="1" smtClean="0"/>
              <a:t>Strype’s</a:t>
            </a:r>
            <a:r>
              <a:rPr lang="en-CA" sz="2400" dirty="0" smtClean="0"/>
              <a:t> </a:t>
            </a:r>
            <a:r>
              <a:rPr lang="en-CA" sz="2400" i="1" dirty="0" smtClean="0"/>
              <a:t>A Survey of the Cities of London and Westminster</a:t>
            </a:r>
          </a:p>
          <a:p>
            <a:pPr marL="0" indent="0">
              <a:buNone/>
            </a:pPr>
            <a:endParaRPr lang="en-CA" sz="2400" i="1" dirty="0"/>
          </a:p>
          <a:p>
            <a:pPr marL="0" indent="0">
              <a:buNone/>
            </a:pPr>
            <a:r>
              <a:rPr lang="en-CA" sz="2400" dirty="0" smtClean="0"/>
              <a:t>1900-2008</a:t>
            </a:r>
            <a:r>
              <a:rPr lang="en-CA" sz="2400" i="1" dirty="0" smtClean="0"/>
              <a:t>:  </a:t>
            </a:r>
            <a:r>
              <a:rPr lang="en-CA" sz="2400" dirty="0" smtClean="0"/>
              <a:t>English Heritage 47-volume </a:t>
            </a:r>
            <a:r>
              <a:rPr lang="en-CA" sz="2400" i="1" dirty="0" smtClean="0"/>
              <a:t>Survey of London</a:t>
            </a:r>
            <a:endParaRPr lang="en-CA" sz="2400" dirty="0"/>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2180" y="4221088"/>
            <a:ext cx="5162684" cy="2227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643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smtClean="0"/>
              <a:t>Versioned Edition</a:t>
            </a:r>
            <a:endParaRPr lang="en-CA" sz="3600" dirty="0"/>
          </a:p>
        </p:txBody>
      </p:sp>
      <p:sp>
        <p:nvSpPr>
          <p:cNvPr id="3" name="Content Placeholder 2"/>
          <p:cNvSpPr>
            <a:spLocks noGrp="1"/>
          </p:cNvSpPr>
          <p:nvPr>
            <p:ph sz="half" idx="1"/>
          </p:nvPr>
        </p:nvSpPr>
        <p:spPr/>
        <p:txBody>
          <a:bodyPr>
            <a:normAutofit/>
          </a:bodyPr>
          <a:lstStyle/>
          <a:p>
            <a:pPr marL="0" indent="0">
              <a:buNone/>
            </a:pPr>
            <a:r>
              <a:rPr lang="en-CA" dirty="0" smtClean="0"/>
              <a:t>1598</a:t>
            </a:r>
          </a:p>
          <a:p>
            <a:pPr marL="0" indent="0">
              <a:buNone/>
            </a:pPr>
            <a:r>
              <a:rPr lang="en-CA" dirty="0" smtClean="0"/>
              <a:t>1603</a:t>
            </a:r>
          </a:p>
          <a:p>
            <a:pPr marL="0" indent="0">
              <a:buNone/>
            </a:pPr>
            <a:r>
              <a:rPr lang="en-CA" dirty="0" smtClean="0"/>
              <a:t>1618</a:t>
            </a:r>
          </a:p>
          <a:p>
            <a:pPr marL="0" indent="0">
              <a:buNone/>
            </a:pPr>
            <a:r>
              <a:rPr lang="en-CA" dirty="0" smtClean="0"/>
              <a:t>1633</a:t>
            </a:r>
          </a:p>
          <a:p>
            <a:pPr marL="0" indent="0">
              <a:buNone/>
            </a:pPr>
            <a:r>
              <a:rPr lang="en-CA" dirty="0" smtClean="0"/>
              <a:t>+ page images of all four</a:t>
            </a:r>
          </a:p>
          <a:p>
            <a:pPr marL="0" indent="0">
              <a:buNone/>
            </a:pPr>
            <a:endParaRPr lang="en-CA" dirty="0"/>
          </a:p>
        </p:txBody>
      </p:sp>
      <p:sp>
        <p:nvSpPr>
          <p:cNvPr id="5" name="Content Placeholder 4"/>
          <p:cNvSpPr>
            <a:spLocks noGrp="1"/>
          </p:cNvSpPr>
          <p:nvPr>
            <p:ph sz="half" idx="2"/>
          </p:nvPr>
        </p:nvSpPr>
        <p:spPr/>
        <p:txBody>
          <a:bodyPr>
            <a:normAutofit/>
          </a:bodyPr>
          <a:lstStyle/>
          <a:p>
            <a:pPr marL="0" indent="0">
              <a:buNone/>
            </a:pPr>
            <a:r>
              <a:rPr lang="en-CA" dirty="0" smtClean="0"/>
              <a:t>Markup:</a:t>
            </a:r>
          </a:p>
          <a:p>
            <a:r>
              <a:rPr lang="en-CA" dirty="0" smtClean="0"/>
              <a:t>Names of people (all)</a:t>
            </a:r>
          </a:p>
          <a:p>
            <a:r>
              <a:rPr lang="en-CA" dirty="0" smtClean="0"/>
              <a:t>Dates (all)</a:t>
            </a:r>
          </a:p>
          <a:p>
            <a:r>
              <a:rPr lang="en-CA" dirty="0" smtClean="0"/>
              <a:t>Toponyms (all MoEML locations)</a:t>
            </a:r>
          </a:p>
          <a:p>
            <a:pPr marL="0" indent="0">
              <a:buNone/>
            </a:pPr>
            <a:endParaRPr lang="en-CA" dirty="0"/>
          </a:p>
          <a:p>
            <a:pPr marL="0" indent="0">
              <a:buNone/>
            </a:pPr>
            <a:endParaRPr lang="en-CA" dirty="0" smtClean="0"/>
          </a:p>
        </p:txBody>
      </p:sp>
      <p:sp>
        <p:nvSpPr>
          <p:cNvPr id="4" name="Slide Number Placeholder 3"/>
          <p:cNvSpPr>
            <a:spLocks noGrp="1"/>
          </p:cNvSpPr>
          <p:nvPr>
            <p:ph type="sldNum" sz="quarter" idx="12"/>
          </p:nvPr>
        </p:nvSpPr>
        <p:spPr/>
        <p:txBody>
          <a:bodyPr/>
          <a:lstStyle/>
          <a:p>
            <a:fld id="{C9C77316-8CC2-4D67-8B3E-CBEAA0442CA5}" type="slidenum">
              <a:rPr lang="en-CA" smtClean="0"/>
              <a:pPr/>
              <a:t>45</a:t>
            </a:fld>
            <a:endParaRPr lang="en-CA"/>
          </a:p>
        </p:txBody>
      </p:sp>
    </p:spTree>
    <p:extLst>
      <p:ext uri="{BB962C8B-B14F-4D97-AF65-F5344CB8AC3E}">
        <p14:creationId xmlns:p14="http://schemas.microsoft.com/office/powerpoint/2010/main" val="21639496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1560" y="1052736"/>
            <a:ext cx="7855998" cy="4525963"/>
          </a:xfrm>
        </p:spPr>
      </p:pic>
      <p:sp>
        <p:nvSpPr>
          <p:cNvPr id="5" name="Slide Number Placeholder 4"/>
          <p:cNvSpPr>
            <a:spLocks noGrp="1"/>
          </p:cNvSpPr>
          <p:nvPr>
            <p:ph type="sldNum" sz="quarter" idx="12"/>
          </p:nvPr>
        </p:nvSpPr>
        <p:spPr/>
        <p:txBody>
          <a:bodyPr/>
          <a:lstStyle/>
          <a:p>
            <a:fld id="{C9C77316-8CC2-4D67-8B3E-CBEAA0442CA5}" type="slidenum">
              <a:rPr lang="en-CA" smtClean="0"/>
              <a:pPr/>
              <a:t>46</a:t>
            </a:fld>
            <a:endParaRPr lang="en-CA"/>
          </a:p>
        </p:txBody>
      </p:sp>
    </p:spTree>
    <p:extLst>
      <p:ext uri="{BB962C8B-B14F-4D97-AF65-F5344CB8AC3E}">
        <p14:creationId xmlns:p14="http://schemas.microsoft.com/office/powerpoint/2010/main" val="29468201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sp>
        <p:nvSpPr>
          <p:cNvPr id="3" name="Content Placeholder 2"/>
          <p:cNvSpPr>
            <a:spLocks noGrp="1"/>
          </p:cNvSpPr>
          <p:nvPr>
            <p:ph idx="1"/>
          </p:nvPr>
        </p:nvSpPr>
        <p:spPr/>
        <p:txBody>
          <a:bodyPr/>
          <a:lstStyle/>
          <a:p>
            <a:endParaRPr lang="en-CA"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704" y="-1981693"/>
            <a:ext cx="13772393" cy="8910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7942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553" y="0"/>
            <a:ext cx="9503283" cy="6851439"/>
          </a:xfrm>
          <a:prstGeom prst="rect">
            <a:avLst/>
          </a:prstGeom>
        </p:spPr>
      </p:pic>
    </p:spTree>
    <p:extLst>
      <p:ext uri="{BB962C8B-B14F-4D97-AF65-F5344CB8AC3E}">
        <p14:creationId xmlns:p14="http://schemas.microsoft.com/office/powerpoint/2010/main" val="31523418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pPr marL="0" indent="0">
              <a:buNone/>
            </a:pPr>
            <a:r>
              <a:rPr lang="en-CA" dirty="0" smtClean="0"/>
              <a:t>Jump into the project</a:t>
            </a:r>
          </a:p>
          <a:p>
            <a:pPr marL="0" indent="0">
              <a:buNone/>
            </a:pPr>
            <a:r>
              <a:rPr lang="en-CA" dirty="0" smtClean="0"/>
              <a:t>mapoflondon.uvic.ca</a:t>
            </a:r>
          </a:p>
          <a:p>
            <a:pPr marL="0" indent="0">
              <a:buNone/>
            </a:pPr>
            <a:endParaRPr lang="en-CA" dirty="0"/>
          </a:p>
        </p:txBody>
      </p:sp>
    </p:spTree>
    <p:extLst>
      <p:ext uri="{BB962C8B-B14F-4D97-AF65-F5344CB8AC3E}">
        <p14:creationId xmlns:p14="http://schemas.microsoft.com/office/powerpoint/2010/main" val="40624708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Two Poles of Project</a:t>
            </a:r>
            <a:endParaRPr lang="en-CA" dirty="0"/>
          </a:p>
        </p:txBody>
      </p:sp>
      <p:sp>
        <p:nvSpPr>
          <p:cNvPr id="4" name="Content Placeholder 3"/>
          <p:cNvSpPr>
            <a:spLocks noGrp="1"/>
          </p:cNvSpPr>
          <p:nvPr>
            <p:ph idx="1"/>
          </p:nvPr>
        </p:nvSpPr>
        <p:spPr/>
        <p:txBody>
          <a:bodyPr/>
          <a:lstStyle/>
          <a:p>
            <a:pPr marL="514350" indent="-514350">
              <a:buAutoNum type="arabicPeriod"/>
            </a:pPr>
            <a:r>
              <a:rPr lang="en-CA" dirty="0" smtClean="0"/>
              <a:t>Agas Map</a:t>
            </a:r>
          </a:p>
          <a:p>
            <a:pPr marL="514350" indent="-514350">
              <a:buAutoNum type="arabicPeriod"/>
            </a:pPr>
            <a:r>
              <a:rPr lang="en-CA" dirty="0" smtClean="0"/>
              <a:t>John Stow’s </a:t>
            </a:r>
            <a:r>
              <a:rPr lang="en-CA" i="1" dirty="0" smtClean="0"/>
              <a:t>A Survey of London</a:t>
            </a:r>
            <a:endParaRPr lang="en-CA" dirty="0"/>
          </a:p>
        </p:txBody>
      </p:sp>
    </p:spTree>
    <p:extLst>
      <p:ext uri="{BB962C8B-B14F-4D97-AF65-F5344CB8AC3E}">
        <p14:creationId xmlns:p14="http://schemas.microsoft.com/office/powerpoint/2010/main" val="2694324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800000"/>
          </a:solidFill>
        </p:spPr>
        <p:txBody>
          <a:bodyPr/>
          <a:lstStyle/>
          <a:p>
            <a:r>
              <a:rPr lang="en-CA" dirty="0" smtClean="0">
                <a:solidFill>
                  <a:schemeClr val="bg1"/>
                </a:solidFill>
              </a:rPr>
              <a:t>The Future</a:t>
            </a:r>
            <a:endParaRPr lang="en-CA" dirty="0">
              <a:solidFill>
                <a:schemeClr val="bg1"/>
              </a:solidFill>
            </a:endParaRPr>
          </a:p>
        </p:txBody>
      </p:sp>
      <p:sp>
        <p:nvSpPr>
          <p:cNvPr id="3" name="Content Placeholder 2"/>
          <p:cNvSpPr>
            <a:spLocks noGrp="1"/>
          </p:cNvSpPr>
          <p:nvPr>
            <p:ph idx="1"/>
          </p:nvPr>
        </p:nvSpPr>
        <p:spPr/>
        <p:txBody>
          <a:bodyPr>
            <a:normAutofit fontScale="92500"/>
          </a:bodyPr>
          <a:lstStyle/>
          <a:p>
            <a:pPr>
              <a:buFont typeface="Wingdings" pitchFamily="2" charset="2"/>
              <a:buChar char="Ø"/>
            </a:pPr>
            <a:r>
              <a:rPr lang="en-CA" dirty="0" smtClean="0"/>
              <a:t>Open Layers map platform.</a:t>
            </a:r>
          </a:p>
          <a:p>
            <a:pPr>
              <a:buFont typeface="Wingdings" pitchFamily="2" charset="2"/>
              <a:buChar char="Ø"/>
            </a:pPr>
            <a:r>
              <a:rPr lang="en-CA" dirty="0" smtClean="0"/>
              <a:t>We </a:t>
            </a:r>
            <a:r>
              <a:rPr lang="en-CA" dirty="0"/>
              <a:t>do the GIS</a:t>
            </a:r>
            <a:r>
              <a:rPr lang="en-CA" dirty="0" smtClean="0"/>
              <a:t>.</a:t>
            </a:r>
          </a:p>
          <a:p>
            <a:pPr lvl="1">
              <a:buFont typeface="Wingdings" pitchFamily="2" charset="2"/>
              <a:buChar char="Ø"/>
            </a:pPr>
            <a:r>
              <a:rPr lang="en-CA" dirty="0" err="1"/>
              <a:t>Georeferenced</a:t>
            </a:r>
            <a:r>
              <a:rPr lang="en-CA" dirty="0"/>
              <a:t> archeological and historical data to help us pin down our locations in a database.</a:t>
            </a:r>
          </a:p>
          <a:p>
            <a:pPr lvl="1">
              <a:buFont typeface="Wingdings" pitchFamily="2" charset="2"/>
              <a:buChar char="Ø"/>
            </a:pPr>
            <a:r>
              <a:rPr lang="en-CA" dirty="0" smtClean="0"/>
              <a:t>We </a:t>
            </a:r>
            <a:r>
              <a:rPr lang="en-CA" dirty="0"/>
              <a:t>use surface coordinates and our historical gazetteer</a:t>
            </a:r>
          </a:p>
          <a:p>
            <a:pPr lvl="1">
              <a:buFont typeface="Wingdings" pitchFamily="2" charset="2"/>
              <a:buChar char="Ø"/>
            </a:pPr>
            <a:r>
              <a:rPr lang="en-CA" dirty="0"/>
              <a:t>Datasets with addresses inbuilt (shops, residences, book colophons)</a:t>
            </a:r>
          </a:p>
          <a:p>
            <a:pPr>
              <a:buFont typeface="Wingdings" pitchFamily="2" charset="2"/>
              <a:buChar char="Ø"/>
            </a:pPr>
            <a:r>
              <a:rPr lang="en-CA" dirty="0" smtClean="0"/>
              <a:t>Our </a:t>
            </a:r>
            <a:r>
              <a:rPr lang="en-CA" dirty="0"/>
              <a:t>contributors do the literary </a:t>
            </a:r>
            <a:r>
              <a:rPr lang="en-CA" dirty="0" smtClean="0"/>
              <a:t>geography</a:t>
            </a:r>
          </a:p>
          <a:p>
            <a:pPr marL="0" indent="0">
              <a:buNone/>
            </a:pPr>
            <a:endParaRPr lang="en-CA" dirty="0" smtClean="0"/>
          </a:p>
        </p:txBody>
      </p:sp>
      <p:sp>
        <p:nvSpPr>
          <p:cNvPr id="4" name="Slide Number Placeholder 3"/>
          <p:cNvSpPr>
            <a:spLocks noGrp="1"/>
          </p:cNvSpPr>
          <p:nvPr>
            <p:ph type="sldNum" sz="quarter" idx="12"/>
          </p:nvPr>
        </p:nvSpPr>
        <p:spPr/>
        <p:txBody>
          <a:bodyPr/>
          <a:lstStyle/>
          <a:p>
            <a:fld id="{C9C77316-8CC2-4D67-8B3E-CBEAA0442CA5}" type="slidenum">
              <a:rPr lang="en-CA" smtClean="0"/>
              <a:pPr/>
              <a:t>50</a:t>
            </a:fld>
            <a:endParaRPr lang="en-CA"/>
          </a:p>
        </p:txBody>
      </p:sp>
    </p:spTree>
    <p:extLst>
      <p:ext uri="{BB962C8B-B14F-4D97-AF65-F5344CB8AC3E}">
        <p14:creationId xmlns:p14="http://schemas.microsoft.com/office/powerpoint/2010/main" val="121955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800000"/>
          </a:solidFill>
        </p:spPr>
        <p:txBody>
          <a:bodyPr/>
          <a:lstStyle/>
          <a:p>
            <a:r>
              <a:rPr lang="en-CA" dirty="0" err="1" smtClean="0">
                <a:solidFill>
                  <a:schemeClr val="bg1"/>
                </a:solidFill>
              </a:rPr>
              <a:t>OpenLayers</a:t>
            </a:r>
            <a:endParaRPr lang="en-CA" dirty="0">
              <a:solidFill>
                <a:schemeClr val="bg1"/>
              </a:solidFill>
            </a:endParaRPr>
          </a:p>
        </p:txBody>
      </p:sp>
      <p:sp>
        <p:nvSpPr>
          <p:cNvPr id="3" name="Content Placeholder 2"/>
          <p:cNvSpPr>
            <a:spLocks noGrp="1"/>
          </p:cNvSpPr>
          <p:nvPr>
            <p:ph idx="1"/>
          </p:nvPr>
        </p:nvSpPr>
        <p:spPr/>
        <p:txBody>
          <a:bodyPr>
            <a:normAutofit lnSpcReduction="10000"/>
          </a:bodyPr>
          <a:lstStyle/>
          <a:p>
            <a:pPr marL="0" indent="0">
              <a:buNone/>
            </a:pPr>
            <a:r>
              <a:rPr lang="en-CA" dirty="0" smtClean="0"/>
              <a:t>1.  LMA copy of “Agas” map (rescanned)</a:t>
            </a:r>
          </a:p>
          <a:p>
            <a:pPr marL="514350" indent="-514350">
              <a:buAutoNum type="arabicPeriod" startAt="2"/>
            </a:pPr>
            <a:r>
              <a:rPr lang="en-CA" dirty="0" smtClean="0"/>
              <a:t>Ordinance survey map of London (reverse </a:t>
            </a:r>
            <a:r>
              <a:rPr lang="en-CA" dirty="0" err="1" smtClean="0"/>
              <a:t>georectified</a:t>
            </a:r>
            <a:r>
              <a:rPr lang="en-CA" dirty="0" smtClean="0"/>
              <a:t>)</a:t>
            </a:r>
          </a:p>
          <a:p>
            <a:pPr marL="514350" indent="-514350">
              <a:buAutoNum type="arabicPeriod" startAt="2"/>
            </a:pPr>
            <a:r>
              <a:rPr lang="en-CA" dirty="0" err="1" smtClean="0"/>
              <a:t>Pewterplate</a:t>
            </a:r>
            <a:r>
              <a:rPr lang="en-CA" dirty="0" smtClean="0"/>
              <a:t> engraving</a:t>
            </a:r>
          </a:p>
          <a:p>
            <a:pPr marL="514350" indent="-514350">
              <a:buAutoNum type="arabicPeriod" startAt="2"/>
            </a:pPr>
            <a:r>
              <a:rPr lang="en-CA" dirty="0" err="1" smtClean="0"/>
              <a:t>GoogleMaps</a:t>
            </a:r>
            <a:endParaRPr lang="en-CA" dirty="0" smtClean="0"/>
          </a:p>
          <a:p>
            <a:pPr marL="514350" indent="-514350">
              <a:buAutoNum type="arabicPeriod" startAt="2"/>
            </a:pPr>
            <a:r>
              <a:rPr lang="en-CA" dirty="0" smtClean="0"/>
              <a:t>Our “ideal” copy of the map</a:t>
            </a:r>
          </a:p>
          <a:p>
            <a:pPr marL="514350" indent="-514350">
              <a:buAutoNum type="arabicPeriod" startAt="2"/>
            </a:pPr>
            <a:r>
              <a:rPr lang="en-CA" dirty="0" smtClean="0"/>
              <a:t>Pageant route</a:t>
            </a:r>
          </a:p>
          <a:p>
            <a:pPr marL="514350" indent="-514350">
              <a:buAutoNum type="arabicPeriod" startAt="2"/>
            </a:pPr>
            <a:r>
              <a:rPr lang="en-CA" dirty="0" smtClean="0"/>
              <a:t>Your maps….</a:t>
            </a:r>
          </a:p>
          <a:p>
            <a:pPr marL="514350" indent="-514350">
              <a:buAutoNum type="arabicPeriod" startAt="2"/>
            </a:pPr>
            <a:endParaRPr lang="en-CA" dirty="0"/>
          </a:p>
        </p:txBody>
      </p:sp>
      <p:sp>
        <p:nvSpPr>
          <p:cNvPr id="4" name="Slide Number Placeholder 3"/>
          <p:cNvSpPr>
            <a:spLocks noGrp="1"/>
          </p:cNvSpPr>
          <p:nvPr>
            <p:ph type="sldNum" sz="quarter" idx="12"/>
          </p:nvPr>
        </p:nvSpPr>
        <p:spPr/>
        <p:txBody>
          <a:bodyPr/>
          <a:lstStyle/>
          <a:p>
            <a:fld id="{C9C77316-8CC2-4D67-8B3E-CBEAA0442CA5}" type="slidenum">
              <a:rPr lang="en-CA" smtClean="0"/>
              <a:pPr/>
              <a:t>51</a:t>
            </a:fld>
            <a:endParaRPr lang="en-CA"/>
          </a:p>
        </p:txBody>
      </p:sp>
    </p:spTree>
    <p:extLst>
      <p:ext uri="{BB962C8B-B14F-4D97-AF65-F5344CB8AC3E}">
        <p14:creationId xmlns:p14="http://schemas.microsoft.com/office/powerpoint/2010/main" val="109709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800000"/>
          </a:solidFill>
        </p:spPr>
        <p:txBody>
          <a:bodyPr/>
          <a:lstStyle/>
          <a:p>
            <a:r>
              <a:rPr lang="en-CA" dirty="0" smtClean="0">
                <a:solidFill>
                  <a:schemeClr val="bg1"/>
                </a:solidFill>
              </a:rPr>
              <a:t>Thank you!</a:t>
            </a:r>
            <a:endParaRPr lang="en-CA" dirty="0">
              <a:solidFill>
                <a:schemeClr val="bg1"/>
              </a:solidFill>
            </a:endParaRPr>
          </a:p>
        </p:txBody>
      </p:sp>
      <p:sp>
        <p:nvSpPr>
          <p:cNvPr id="3" name="Content Placeholder 2"/>
          <p:cNvSpPr>
            <a:spLocks noGrp="1"/>
          </p:cNvSpPr>
          <p:nvPr>
            <p:ph idx="1"/>
          </p:nvPr>
        </p:nvSpPr>
        <p:spPr/>
        <p:txBody>
          <a:bodyPr/>
          <a:lstStyle/>
          <a:p>
            <a:pPr marL="0" indent="0">
              <a:buNone/>
            </a:pPr>
            <a:r>
              <a:rPr lang="en-CA" sz="1800" dirty="0" smtClean="0">
                <a:solidFill>
                  <a:srgbClr val="C00000"/>
                </a:solidFill>
              </a:rPr>
              <a:t>Acknowledgements:</a:t>
            </a:r>
          </a:p>
          <a:p>
            <a:pPr marL="0" indent="0">
              <a:buNone/>
            </a:pPr>
            <a:r>
              <a:rPr lang="en-CA" sz="1800" dirty="0" smtClean="0"/>
              <a:t>Martin Holmes, Programmer, HCMC, University of Victoria</a:t>
            </a:r>
          </a:p>
          <a:p>
            <a:pPr marL="0" indent="0">
              <a:buNone/>
            </a:pPr>
            <a:r>
              <a:rPr lang="en-CA" sz="1800" dirty="0" smtClean="0"/>
              <a:t>Kim McLean-Fiander, Assistant Project Director and Post-Doctoral Fellow</a:t>
            </a:r>
          </a:p>
          <a:p>
            <a:pPr marL="0" indent="0">
              <a:buNone/>
            </a:pPr>
            <a:r>
              <a:rPr lang="en-CA" sz="1800" dirty="0" smtClean="0"/>
              <a:t>The MoEML Research Team</a:t>
            </a:r>
          </a:p>
          <a:p>
            <a:pPr marL="0" indent="0">
              <a:buNone/>
            </a:pPr>
            <a:r>
              <a:rPr lang="en-CA" sz="1800" dirty="0" smtClean="0"/>
              <a:t>Social Sciences and Research Council of Canada</a:t>
            </a:r>
          </a:p>
          <a:p>
            <a:pPr marL="0" indent="0">
              <a:buNone/>
            </a:pPr>
            <a:endParaRPr lang="en-CA" dirty="0" smtClean="0"/>
          </a:p>
          <a:p>
            <a:pPr marL="0" indent="0">
              <a:buNone/>
            </a:pPr>
            <a:r>
              <a:rPr lang="en-CA" sz="1800" dirty="0" smtClean="0">
                <a:solidFill>
                  <a:srgbClr val="C00000"/>
                </a:solidFill>
              </a:rPr>
              <a:t>Contact us:					</a:t>
            </a:r>
          </a:p>
          <a:p>
            <a:pPr marL="0" indent="0">
              <a:buNone/>
            </a:pPr>
            <a:r>
              <a:rPr lang="en-CA" sz="1800" dirty="0" smtClean="0"/>
              <a:t>london@uvic.ca</a:t>
            </a:r>
          </a:p>
          <a:p>
            <a:pPr marL="0" indent="0">
              <a:buNone/>
            </a:pPr>
            <a:r>
              <a:rPr lang="en-CA" sz="1800" dirty="0" smtClean="0"/>
              <a:t>jenstad@uvic.ca</a:t>
            </a:r>
          </a:p>
          <a:p>
            <a:pPr marL="0" indent="0" algn="ctr">
              <a:buNone/>
            </a:pPr>
            <a:r>
              <a:rPr lang="en-CA" dirty="0"/>
              <a:t>m</a:t>
            </a:r>
            <a:r>
              <a:rPr lang="en-CA" dirty="0" smtClean="0"/>
              <a:t>apoflondon.uvic.ca</a:t>
            </a:r>
          </a:p>
          <a:p>
            <a:pPr marL="0" indent="0">
              <a:buNone/>
            </a:pPr>
            <a:endParaRPr lang="en-CA" dirty="0" smtClean="0"/>
          </a:p>
          <a:p>
            <a:pPr marL="0" indent="0">
              <a:buNone/>
            </a:pPr>
            <a:endParaRPr lang="en-CA" dirty="0" smtClean="0"/>
          </a:p>
          <a:p>
            <a:pPr marL="0" indent="0" algn="ctr">
              <a:buNone/>
            </a:pPr>
            <a:endParaRPr lang="en-CA" dirty="0"/>
          </a:p>
        </p:txBody>
      </p:sp>
      <p:sp>
        <p:nvSpPr>
          <p:cNvPr id="4" name="Slide Number Placeholder 3"/>
          <p:cNvSpPr>
            <a:spLocks noGrp="1"/>
          </p:cNvSpPr>
          <p:nvPr>
            <p:ph type="sldNum" sz="quarter" idx="12"/>
          </p:nvPr>
        </p:nvSpPr>
        <p:spPr/>
        <p:txBody>
          <a:bodyPr/>
          <a:lstStyle/>
          <a:p>
            <a:fld id="{C9C77316-8CC2-4D67-8B3E-CBEAA0442CA5}" type="slidenum">
              <a:rPr lang="en-CA" smtClean="0"/>
              <a:pPr/>
              <a:t>52</a:t>
            </a:fld>
            <a:endParaRPr lang="en-CA"/>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48" y="6453336"/>
            <a:ext cx="5762625" cy="228600"/>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 y="5622869"/>
            <a:ext cx="2171700"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7081" y="5844242"/>
            <a:ext cx="23812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220" y="6415749"/>
            <a:ext cx="8809560" cy="368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793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solidFill>
                  <a:srgbClr val="800000"/>
                </a:solidFill>
              </a:rPr>
              <a:t>Plan for Today</a:t>
            </a:r>
            <a:endParaRPr lang="en-CA" dirty="0">
              <a:solidFill>
                <a:srgbClr val="80000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CA" dirty="0"/>
              <a:t>Project History:  How </a:t>
            </a:r>
            <a:r>
              <a:rPr lang="en-CA" i="1" dirty="0"/>
              <a:t>MoEML</a:t>
            </a:r>
            <a:r>
              <a:rPr lang="en-CA" dirty="0"/>
              <a:t> has evolved with technology</a:t>
            </a:r>
            <a:r>
              <a:rPr lang="en-CA" dirty="0" smtClean="0"/>
              <a:t>)</a:t>
            </a:r>
          </a:p>
          <a:p>
            <a:pPr marL="514350" indent="-514350">
              <a:buFont typeface="+mj-lt"/>
              <a:buAutoNum type="arabicPeriod"/>
            </a:pPr>
            <a:endParaRPr lang="en-CA" dirty="0"/>
          </a:p>
          <a:p>
            <a:pPr marL="514350" indent="-514350">
              <a:buFont typeface="+mj-lt"/>
              <a:buAutoNum type="arabicPeriod"/>
            </a:pPr>
            <a:r>
              <a:rPr lang="en-CA" dirty="0" smtClean="0"/>
              <a:t>“Completely finished”?  How </a:t>
            </a:r>
            <a:r>
              <a:rPr lang="en-CA" i="1" dirty="0" smtClean="0"/>
              <a:t>MoEML</a:t>
            </a:r>
            <a:r>
              <a:rPr lang="en-CA" dirty="0" smtClean="0"/>
              <a:t> is like the </a:t>
            </a:r>
            <a:r>
              <a:rPr lang="en-CA" i="1" dirty="0" smtClean="0"/>
              <a:t>Survey of London</a:t>
            </a:r>
            <a:endParaRPr lang="en-CA" dirty="0" smtClean="0"/>
          </a:p>
          <a:p>
            <a:pPr marL="514350" indent="-514350">
              <a:buFont typeface="+mj-lt"/>
              <a:buAutoNum type="arabicPeriod"/>
            </a:pPr>
            <a:endParaRPr lang="en-CA" dirty="0" smtClean="0"/>
          </a:p>
          <a:p>
            <a:pPr marL="514350" indent="-514350">
              <a:buFont typeface="+mj-lt"/>
              <a:buAutoNum type="arabicPeriod"/>
            </a:pPr>
            <a:r>
              <a:rPr lang="en-CA" dirty="0" smtClean="0"/>
              <a:t>Tour of New Site</a:t>
            </a:r>
          </a:p>
          <a:p>
            <a:pPr>
              <a:buNone/>
            </a:pPr>
            <a:endParaRPr lang="en-CA" i="1" dirty="0" smtClean="0"/>
          </a:p>
          <a:p>
            <a:pPr>
              <a:buNone/>
            </a:pPr>
            <a:endParaRPr lang="en-CA" dirty="0"/>
          </a:p>
        </p:txBody>
      </p:sp>
    </p:spTree>
    <p:extLst>
      <p:ext uri="{BB962C8B-B14F-4D97-AF65-F5344CB8AC3E}">
        <p14:creationId xmlns:p14="http://schemas.microsoft.com/office/powerpoint/2010/main" val="3338715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8229600" cy="1143000"/>
          </a:xfrm>
        </p:spPr>
        <p:txBody>
          <a:bodyPr/>
          <a:lstStyle/>
          <a:p>
            <a:r>
              <a:rPr lang="en-CA" i="1" smtClean="0">
                <a:solidFill>
                  <a:srgbClr val="800000"/>
                </a:solidFill>
              </a:rPr>
              <a:t>MoEML</a:t>
            </a:r>
            <a:r>
              <a:rPr lang="en-CA" smtClean="0">
                <a:solidFill>
                  <a:srgbClr val="800000"/>
                </a:solidFill>
              </a:rPr>
              <a:t> in Fits and Starts</a:t>
            </a:r>
            <a:endParaRPr lang="en-CA" i="1">
              <a:solidFill>
                <a:srgbClr val="8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79376013"/>
              </p:ext>
            </p:extLst>
          </p:nvPr>
        </p:nvGraphicFramePr>
        <p:xfrm>
          <a:off x="467544" y="1340768"/>
          <a:ext cx="8208912"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359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1A5383A9-244E-4467-B636-6545E74A60E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2C8D50FC-1CCC-4AE7-BDF6-39D9CC245A5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D5BBCA8-C80E-46B5-B56A-1204469F822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579CCCE-A9C1-482D-AB2A-E0C6FE4AF8F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695EFC5-96F9-4ADB-B358-533113AF434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0103CC19-27AA-48E4-AEC2-412E965F1B4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6232482-BA03-43F9-A134-DB59BBD0D5D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The Map Before </a:t>
            </a:r>
            <a:r>
              <a:rPr lang="en-CA" i="1" smtClean="0"/>
              <a:t>MoEML</a:t>
            </a:r>
            <a:endParaRPr lang="en-CA"/>
          </a:p>
        </p:txBody>
      </p:sp>
      <p:pic>
        <p:nvPicPr>
          <p:cNvPr id="4" name="Content Placeholder 3" descr="Cover.jpg"/>
          <p:cNvPicPr>
            <a:picLocks noGrp="1" noChangeAspect="1"/>
          </p:cNvPicPr>
          <p:nvPr>
            <p:ph sz="half" idx="1"/>
          </p:nvPr>
        </p:nvPicPr>
        <p:blipFill>
          <a:blip r:embed="rId3" cstate="print"/>
          <a:stretch>
            <a:fillRect/>
          </a:stretch>
        </p:blipFill>
        <p:spPr>
          <a:xfrm>
            <a:off x="457200" y="1417638"/>
            <a:ext cx="3867254" cy="5194190"/>
          </a:xfrm>
          <a:prstGeom prst="rect">
            <a:avLst/>
          </a:prstGeom>
          <a:noFill/>
          <a:ln>
            <a:noFill/>
          </a:ln>
        </p:spPr>
      </p:pic>
      <p:sp>
        <p:nvSpPr>
          <p:cNvPr id="5" name="Content Placeholder 4"/>
          <p:cNvSpPr>
            <a:spLocks noGrp="1"/>
          </p:cNvSpPr>
          <p:nvPr>
            <p:ph sz="half" idx="2"/>
          </p:nvPr>
        </p:nvSpPr>
        <p:spPr>
          <a:xfrm>
            <a:off x="4648200" y="1600201"/>
            <a:ext cx="4038600" cy="2908920"/>
          </a:xfrm>
        </p:spPr>
        <p:txBody>
          <a:bodyPr/>
          <a:lstStyle/>
          <a:p>
            <a:pPr>
              <a:buNone/>
            </a:pPr>
            <a:r>
              <a:rPr lang="en-CA" dirty="0" smtClean="0"/>
              <a:t>6’2” map of London</a:t>
            </a:r>
          </a:p>
          <a:p>
            <a:pPr>
              <a:buNone/>
            </a:pPr>
            <a:r>
              <a:rPr lang="en-CA" dirty="0" smtClean="0"/>
              <a:t>1560s</a:t>
            </a:r>
          </a:p>
          <a:p>
            <a:pPr>
              <a:buNone/>
            </a:pPr>
            <a:r>
              <a:rPr lang="en-CA" dirty="0" smtClean="0"/>
              <a:t>Bird’s-eye view</a:t>
            </a:r>
          </a:p>
          <a:p>
            <a:pPr>
              <a:buNone/>
            </a:pPr>
            <a:r>
              <a:rPr lang="en-CA" dirty="0" smtClean="0"/>
              <a:t>Woodcut (8 blocks)</a:t>
            </a:r>
          </a:p>
          <a:p>
            <a:pPr>
              <a:buNone/>
            </a:pPr>
            <a:r>
              <a:rPr lang="en-CA" dirty="0" smtClean="0"/>
              <a:t>Known as “Agas” map</a:t>
            </a:r>
          </a:p>
        </p:txBody>
      </p:sp>
    </p:spTree>
    <p:extLst>
      <p:ext uri="{BB962C8B-B14F-4D97-AF65-F5344CB8AC3E}">
        <p14:creationId xmlns:p14="http://schemas.microsoft.com/office/powerpoint/2010/main" val="461298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enstad 1.tiff"/>
          <p:cNvPicPr>
            <a:picLocks noChangeAspect="1"/>
          </p:cNvPicPr>
          <p:nvPr/>
        </p:nvPicPr>
        <p:blipFill>
          <a:blip r:embed="rId3" cstate="screen"/>
          <a:stretch>
            <a:fillRect/>
          </a:stretch>
        </p:blipFill>
        <p:spPr>
          <a:xfrm>
            <a:off x="-31866" y="1268759"/>
            <a:ext cx="9144000" cy="3514679"/>
          </a:xfrm>
          <a:prstGeom prst="rect">
            <a:avLst/>
          </a:prstGeom>
          <a:ln>
            <a:solidFill>
              <a:srgbClr val="C00000"/>
            </a:solidFill>
          </a:ln>
        </p:spPr>
      </p:pic>
      <p:sp>
        <p:nvSpPr>
          <p:cNvPr id="10" name="Text Placeholder 9"/>
          <p:cNvSpPr>
            <a:spLocks noGrp="1"/>
          </p:cNvSpPr>
          <p:nvPr>
            <p:ph type="body" sz="half" idx="2"/>
          </p:nvPr>
        </p:nvSpPr>
        <p:spPr>
          <a:xfrm>
            <a:off x="467544" y="4996437"/>
            <a:ext cx="4464496" cy="1165841"/>
          </a:xfrm>
        </p:spPr>
        <p:txBody>
          <a:bodyPr>
            <a:normAutofit/>
          </a:bodyPr>
          <a:lstStyle/>
          <a:p>
            <a:r>
              <a:rPr lang="en-CA" sz="1800" i="1" dirty="0" err="1">
                <a:solidFill>
                  <a:srgbClr val="7E000C"/>
                </a:solidFill>
                <a:latin typeface="Calibri" pitchFamily="34" charset="0"/>
                <a:cs typeface="Calibri" pitchFamily="34" charset="0"/>
              </a:rPr>
              <a:t>Civitas</a:t>
            </a:r>
            <a:r>
              <a:rPr lang="en-CA" sz="1800" i="1" dirty="0">
                <a:solidFill>
                  <a:srgbClr val="7E000C"/>
                </a:solidFill>
                <a:latin typeface="Calibri" pitchFamily="34" charset="0"/>
                <a:cs typeface="Calibri" pitchFamily="34" charset="0"/>
              </a:rPr>
              <a:t> </a:t>
            </a:r>
            <a:r>
              <a:rPr lang="en-CA" sz="1800" i="1" dirty="0" err="1" smtClean="0">
                <a:solidFill>
                  <a:srgbClr val="7E000C"/>
                </a:solidFill>
                <a:latin typeface="Calibri" pitchFamily="34" charset="0"/>
                <a:cs typeface="Calibri" pitchFamily="34" charset="0"/>
              </a:rPr>
              <a:t>Londinum</a:t>
            </a:r>
            <a:r>
              <a:rPr lang="en-CA" sz="1800" i="1" dirty="0" smtClean="0">
                <a:solidFill>
                  <a:srgbClr val="7E000C"/>
                </a:solidFill>
                <a:latin typeface="Calibri" pitchFamily="34" charset="0"/>
                <a:cs typeface="Calibri" pitchFamily="34" charset="0"/>
              </a:rPr>
              <a:t>.  </a:t>
            </a:r>
            <a:r>
              <a:rPr lang="en-CA" sz="1800" dirty="0" smtClean="0">
                <a:solidFill>
                  <a:srgbClr val="7E000C"/>
                </a:solidFill>
                <a:latin typeface="Calibri" pitchFamily="34" charset="0"/>
                <a:cs typeface="Calibri" pitchFamily="34" charset="0"/>
              </a:rPr>
              <a:t>The </a:t>
            </a:r>
            <a:r>
              <a:rPr lang="en-CA" sz="1800" dirty="0">
                <a:solidFill>
                  <a:srgbClr val="7E000C"/>
                </a:solidFill>
                <a:latin typeface="Calibri" pitchFamily="34" charset="0"/>
                <a:cs typeface="Calibri" pitchFamily="34" charset="0"/>
              </a:rPr>
              <a:t>“</a:t>
            </a:r>
            <a:r>
              <a:rPr lang="en-CA" sz="1800" dirty="0" err="1">
                <a:solidFill>
                  <a:srgbClr val="7E000C"/>
                </a:solidFill>
                <a:latin typeface="Calibri" pitchFamily="34" charset="0"/>
                <a:cs typeface="Calibri" pitchFamily="34" charset="0"/>
              </a:rPr>
              <a:t>Agas</a:t>
            </a:r>
            <a:r>
              <a:rPr lang="en-CA" sz="1800" dirty="0">
                <a:solidFill>
                  <a:srgbClr val="7E000C"/>
                </a:solidFill>
                <a:latin typeface="Calibri" pitchFamily="34" charset="0"/>
                <a:cs typeface="Calibri" pitchFamily="34" charset="0"/>
              </a:rPr>
              <a:t>” </a:t>
            </a:r>
            <a:r>
              <a:rPr lang="en-CA" sz="1800" dirty="0" smtClean="0">
                <a:solidFill>
                  <a:srgbClr val="7E000C"/>
                </a:solidFill>
                <a:latin typeface="Calibri" pitchFamily="34" charset="0"/>
                <a:cs typeface="Calibri" pitchFamily="34" charset="0"/>
              </a:rPr>
              <a:t>Map.  Ca. 1561</a:t>
            </a:r>
            <a:endParaRPr lang="en-CA" sz="1800" dirty="0">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fld id="{C9C77316-8CC2-4D67-8B3E-CBEAA0442CA5}" type="slidenum">
              <a:rPr lang="en-CA" smtClean="0">
                <a:solidFill>
                  <a:prstClr val="black">
                    <a:tint val="75000"/>
                  </a:prstClr>
                </a:solidFill>
              </a:rPr>
              <a:pPr/>
              <a:t>9</a:t>
            </a:fld>
            <a:endParaRPr lang="en-CA">
              <a:solidFill>
                <a:prstClr val="black">
                  <a:tint val="75000"/>
                </a:prstClr>
              </a:solidFill>
            </a:endParaRPr>
          </a:p>
        </p:txBody>
      </p:sp>
      <p:sp>
        <p:nvSpPr>
          <p:cNvPr id="6" name="Freeform 5"/>
          <p:cNvSpPr/>
          <p:nvPr/>
        </p:nvSpPr>
        <p:spPr>
          <a:xfrm>
            <a:off x="3690700" y="2279794"/>
            <a:ext cx="4224446" cy="1419182"/>
          </a:xfrm>
          <a:custGeom>
            <a:avLst/>
            <a:gdLst>
              <a:gd name="connsiteX0" fmla="*/ 173778 w 4224446"/>
              <a:gd name="connsiteY0" fmla="*/ 1419182 h 1419182"/>
              <a:gd name="connsiteX1" fmla="*/ 161365 w 4224446"/>
              <a:gd name="connsiteY1" fmla="*/ 1381944 h 1419182"/>
              <a:gd name="connsiteX2" fmla="*/ 148952 w 4224446"/>
              <a:gd name="connsiteY2" fmla="*/ 1361256 h 1419182"/>
              <a:gd name="connsiteX3" fmla="*/ 132402 w 4224446"/>
              <a:gd name="connsiteY3" fmla="*/ 1241267 h 1419182"/>
              <a:gd name="connsiteX4" fmla="*/ 119990 w 4224446"/>
              <a:gd name="connsiteY4" fmla="*/ 1228854 h 1419182"/>
              <a:gd name="connsiteX5" fmla="*/ 111714 w 4224446"/>
              <a:gd name="connsiteY5" fmla="*/ 1204029 h 1419182"/>
              <a:gd name="connsiteX6" fmla="*/ 107577 w 4224446"/>
              <a:gd name="connsiteY6" fmla="*/ 1191616 h 1419182"/>
              <a:gd name="connsiteX7" fmla="*/ 99302 w 4224446"/>
              <a:gd name="connsiteY7" fmla="*/ 1175066 h 1419182"/>
              <a:gd name="connsiteX8" fmla="*/ 95164 w 4224446"/>
              <a:gd name="connsiteY8" fmla="*/ 1162653 h 1419182"/>
              <a:gd name="connsiteX9" fmla="*/ 82752 w 4224446"/>
              <a:gd name="connsiteY9" fmla="*/ 1158516 h 1419182"/>
              <a:gd name="connsiteX10" fmla="*/ 78614 w 4224446"/>
              <a:gd name="connsiteY10" fmla="*/ 1137828 h 1419182"/>
              <a:gd name="connsiteX11" fmla="*/ 70339 w 4224446"/>
              <a:gd name="connsiteY11" fmla="*/ 1104727 h 1419182"/>
              <a:gd name="connsiteX12" fmla="*/ 66201 w 4224446"/>
              <a:gd name="connsiteY12" fmla="*/ 1055077 h 1419182"/>
              <a:gd name="connsiteX13" fmla="*/ 62064 w 4224446"/>
              <a:gd name="connsiteY13" fmla="*/ 1026114 h 1419182"/>
              <a:gd name="connsiteX14" fmla="*/ 53789 w 4224446"/>
              <a:gd name="connsiteY14" fmla="*/ 980601 h 1419182"/>
              <a:gd name="connsiteX15" fmla="*/ 49651 w 4224446"/>
              <a:gd name="connsiteY15" fmla="*/ 939225 h 1419182"/>
              <a:gd name="connsiteX16" fmla="*/ 45514 w 4224446"/>
              <a:gd name="connsiteY16" fmla="*/ 914400 h 1419182"/>
              <a:gd name="connsiteX17" fmla="*/ 37238 w 4224446"/>
              <a:gd name="connsiteY17" fmla="*/ 873024 h 1419182"/>
              <a:gd name="connsiteX18" fmla="*/ 33101 w 4224446"/>
              <a:gd name="connsiteY18" fmla="*/ 839924 h 1419182"/>
              <a:gd name="connsiteX19" fmla="*/ 28963 w 4224446"/>
              <a:gd name="connsiteY19" fmla="*/ 827511 h 1419182"/>
              <a:gd name="connsiteX20" fmla="*/ 24826 w 4224446"/>
              <a:gd name="connsiteY20" fmla="*/ 810961 h 1419182"/>
              <a:gd name="connsiteX21" fmla="*/ 16551 w 4224446"/>
              <a:gd name="connsiteY21" fmla="*/ 748897 h 1419182"/>
              <a:gd name="connsiteX22" fmla="*/ 12413 w 4224446"/>
              <a:gd name="connsiteY22" fmla="*/ 732347 h 1419182"/>
              <a:gd name="connsiteX23" fmla="*/ 0 w 4224446"/>
              <a:gd name="connsiteY23" fmla="*/ 707522 h 1419182"/>
              <a:gd name="connsiteX24" fmla="*/ 8276 w 4224446"/>
              <a:gd name="connsiteY24" fmla="*/ 699247 h 1419182"/>
              <a:gd name="connsiteX25" fmla="*/ 289629 w 4224446"/>
              <a:gd name="connsiteY25" fmla="*/ 707522 h 1419182"/>
              <a:gd name="connsiteX26" fmla="*/ 302042 w 4224446"/>
              <a:gd name="connsiteY26" fmla="*/ 711659 h 1419182"/>
              <a:gd name="connsiteX27" fmla="*/ 318592 w 4224446"/>
              <a:gd name="connsiteY27" fmla="*/ 707522 h 1419182"/>
              <a:gd name="connsiteX28" fmla="*/ 339280 w 4224446"/>
              <a:gd name="connsiteY28" fmla="*/ 703384 h 1419182"/>
              <a:gd name="connsiteX29" fmla="*/ 347555 w 4224446"/>
              <a:gd name="connsiteY29" fmla="*/ 591670 h 1419182"/>
              <a:gd name="connsiteX30" fmla="*/ 351693 w 4224446"/>
              <a:gd name="connsiteY30" fmla="*/ 570982 h 1419182"/>
              <a:gd name="connsiteX31" fmla="*/ 359968 w 4224446"/>
              <a:gd name="connsiteY31" fmla="*/ 558570 h 1419182"/>
              <a:gd name="connsiteX32" fmla="*/ 372381 w 4224446"/>
              <a:gd name="connsiteY32" fmla="*/ 492369 h 1419182"/>
              <a:gd name="connsiteX33" fmla="*/ 380656 w 4224446"/>
              <a:gd name="connsiteY33" fmla="*/ 479956 h 1419182"/>
              <a:gd name="connsiteX34" fmla="*/ 393068 w 4224446"/>
              <a:gd name="connsiteY34" fmla="*/ 438581 h 1419182"/>
              <a:gd name="connsiteX35" fmla="*/ 405481 w 4224446"/>
              <a:gd name="connsiteY35" fmla="*/ 422030 h 1419182"/>
              <a:gd name="connsiteX36" fmla="*/ 430306 w 4224446"/>
              <a:gd name="connsiteY36" fmla="*/ 384792 h 1419182"/>
              <a:gd name="connsiteX37" fmla="*/ 459269 w 4224446"/>
              <a:gd name="connsiteY37" fmla="*/ 351692 h 1419182"/>
              <a:gd name="connsiteX38" fmla="*/ 504782 w 4224446"/>
              <a:gd name="connsiteY38" fmla="*/ 343417 h 1419182"/>
              <a:gd name="connsiteX39" fmla="*/ 695110 w 4224446"/>
              <a:gd name="connsiteY39" fmla="*/ 347554 h 1419182"/>
              <a:gd name="connsiteX40" fmla="*/ 761311 w 4224446"/>
              <a:gd name="connsiteY40" fmla="*/ 343417 h 1419182"/>
              <a:gd name="connsiteX41" fmla="*/ 815099 w 4224446"/>
              <a:gd name="connsiteY41" fmla="*/ 331004 h 1419182"/>
              <a:gd name="connsiteX42" fmla="*/ 827512 w 4224446"/>
              <a:gd name="connsiteY42" fmla="*/ 326867 h 1419182"/>
              <a:gd name="connsiteX43" fmla="*/ 852337 w 4224446"/>
              <a:gd name="connsiteY43" fmla="*/ 322729 h 1419182"/>
              <a:gd name="connsiteX44" fmla="*/ 885438 w 4224446"/>
              <a:gd name="connsiteY44" fmla="*/ 314454 h 1419182"/>
              <a:gd name="connsiteX45" fmla="*/ 926813 w 4224446"/>
              <a:gd name="connsiteY45" fmla="*/ 302041 h 1419182"/>
              <a:gd name="connsiteX46" fmla="*/ 980601 w 4224446"/>
              <a:gd name="connsiteY46" fmla="*/ 289629 h 1419182"/>
              <a:gd name="connsiteX47" fmla="*/ 1005427 w 4224446"/>
              <a:gd name="connsiteY47" fmla="*/ 281354 h 1419182"/>
              <a:gd name="connsiteX48" fmla="*/ 1017839 w 4224446"/>
              <a:gd name="connsiteY48" fmla="*/ 277216 h 1419182"/>
              <a:gd name="connsiteX49" fmla="*/ 1030252 w 4224446"/>
              <a:gd name="connsiteY49" fmla="*/ 37238 h 1419182"/>
              <a:gd name="connsiteX50" fmla="*/ 1042665 w 4224446"/>
              <a:gd name="connsiteY50" fmla="*/ 8275 h 1419182"/>
              <a:gd name="connsiteX51" fmla="*/ 1059215 w 4224446"/>
              <a:gd name="connsiteY51" fmla="*/ 0 h 1419182"/>
              <a:gd name="connsiteX52" fmla="*/ 1431595 w 4224446"/>
              <a:gd name="connsiteY52" fmla="*/ 4137 h 1419182"/>
              <a:gd name="connsiteX53" fmla="*/ 1444008 w 4224446"/>
              <a:gd name="connsiteY53" fmla="*/ 8275 h 1419182"/>
              <a:gd name="connsiteX54" fmla="*/ 1477108 w 4224446"/>
              <a:gd name="connsiteY54" fmla="*/ 12412 h 1419182"/>
              <a:gd name="connsiteX55" fmla="*/ 1501933 w 4224446"/>
              <a:gd name="connsiteY55" fmla="*/ 16550 h 1419182"/>
              <a:gd name="connsiteX56" fmla="*/ 1539171 w 4224446"/>
              <a:gd name="connsiteY56" fmla="*/ 41375 h 1419182"/>
              <a:gd name="connsiteX57" fmla="*/ 1559859 w 4224446"/>
              <a:gd name="connsiteY57" fmla="*/ 62063 h 1419182"/>
              <a:gd name="connsiteX58" fmla="*/ 1584685 w 4224446"/>
              <a:gd name="connsiteY58" fmla="*/ 70338 h 1419182"/>
              <a:gd name="connsiteX59" fmla="*/ 1597097 w 4224446"/>
              <a:gd name="connsiteY59" fmla="*/ 74476 h 1419182"/>
              <a:gd name="connsiteX60" fmla="*/ 1671573 w 4224446"/>
              <a:gd name="connsiteY60" fmla="*/ 82751 h 1419182"/>
              <a:gd name="connsiteX61" fmla="*/ 1696399 w 4224446"/>
              <a:gd name="connsiteY61" fmla="*/ 91026 h 1419182"/>
              <a:gd name="connsiteX62" fmla="*/ 1708811 w 4224446"/>
              <a:gd name="connsiteY62" fmla="*/ 95163 h 1419182"/>
              <a:gd name="connsiteX63" fmla="*/ 1725362 w 4224446"/>
              <a:gd name="connsiteY63" fmla="*/ 103439 h 1419182"/>
              <a:gd name="connsiteX64" fmla="*/ 1750187 w 4224446"/>
              <a:gd name="connsiteY64" fmla="*/ 124126 h 1419182"/>
              <a:gd name="connsiteX65" fmla="*/ 1787425 w 4224446"/>
              <a:gd name="connsiteY65" fmla="*/ 148952 h 1419182"/>
              <a:gd name="connsiteX66" fmla="*/ 1799838 w 4224446"/>
              <a:gd name="connsiteY66" fmla="*/ 161364 h 1419182"/>
              <a:gd name="connsiteX67" fmla="*/ 1820525 w 4224446"/>
              <a:gd name="connsiteY67" fmla="*/ 165502 h 1419182"/>
              <a:gd name="connsiteX68" fmla="*/ 1903276 w 4224446"/>
              <a:gd name="connsiteY68" fmla="*/ 182052 h 1419182"/>
              <a:gd name="connsiteX69" fmla="*/ 1994303 w 4224446"/>
              <a:gd name="connsiteY69" fmla="*/ 165502 h 1419182"/>
              <a:gd name="connsiteX70" fmla="*/ 2023266 w 4224446"/>
              <a:gd name="connsiteY70" fmla="*/ 161364 h 1419182"/>
              <a:gd name="connsiteX71" fmla="*/ 2039816 w 4224446"/>
              <a:gd name="connsiteY71" fmla="*/ 165502 h 1419182"/>
              <a:gd name="connsiteX72" fmla="*/ 2060504 w 4224446"/>
              <a:gd name="connsiteY72" fmla="*/ 169639 h 1419182"/>
              <a:gd name="connsiteX73" fmla="*/ 2176355 w 4224446"/>
              <a:gd name="connsiteY73" fmla="*/ 153089 h 1419182"/>
              <a:gd name="connsiteX74" fmla="*/ 2300482 w 4224446"/>
              <a:gd name="connsiteY74" fmla="*/ 157227 h 1419182"/>
              <a:gd name="connsiteX75" fmla="*/ 2321170 w 4224446"/>
              <a:gd name="connsiteY75" fmla="*/ 165502 h 1419182"/>
              <a:gd name="connsiteX76" fmla="*/ 2350133 w 4224446"/>
              <a:gd name="connsiteY76" fmla="*/ 173777 h 1419182"/>
              <a:gd name="connsiteX77" fmla="*/ 2362545 w 4224446"/>
              <a:gd name="connsiteY77" fmla="*/ 177915 h 1419182"/>
              <a:gd name="connsiteX78" fmla="*/ 2379095 w 4224446"/>
              <a:gd name="connsiteY78" fmla="*/ 190327 h 1419182"/>
              <a:gd name="connsiteX79" fmla="*/ 2391508 w 4224446"/>
              <a:gd name="connsiteY79" fmla="*/ 194465 h 1419182"/>
              <a:gd name="connsiteX80" fmla="*/ 2399783 w 4224446"/>
              <a:gd name="connsiteY80" fmla="*/ 206877 h 1419182"/>
              <a:gd name="connsiteX81" fmla="*/ 2689412 w 4224446"/>
              <a:gd name="connsiteY81" fmla="*/ 198602 h 1419182"/>
              <a:gd name="connsiteX82" fmla="*/ 2734925 w 4224446"/>
              <a:gd name="connsiteY82" fmla="*/ 194465 h 1419182"/>
              <a:gd name="connsiteX83" fmla="*/ 2916978 w 4224446"/>
              <a:gd name="connsiteY83" fmla="*/ 198602 h 1419182"/>
              <a:gd name="connsiteX84" fmla="*/ 2937666 w 4224446"/>
              <a:gd name="connsiteY84" fmla="*/ 202740 h 1419182"/>
              <a:gd name="connsiteX85" fmla="*/ 2974904 w 4224446"/>
              <a:gd name="connsiteY85" fmla="*/ 211015 h 1419182"/>
              <a:gd name="connsiteX86" fmla="*/ 3003867 w 4224446"/>
              <a:gd name="connsiteY86" fmla="*/ 223428 h 1419182"/>
              <a:gd name="connsiteX87" fmla="*/ 3024554 w 4224446"/>
              <a:gd name="connsiteY87" fmla="*/ 231703 h 1419182"/>
              <a:gd name="connsiteX88" fmla="*/ 3065930 w 4224446"/>
              <a:gd name="connsiteY88" fmla="*/ 252391 h 1419182"/>
              <a:gd name="connsiteX89" fmla="*/ 3107305 w 4224446"/>
              <a:gd name="connsiteY89" fmla="*/ 273078 h 1419182"/>
              <a:gd name="connsiteX90" fmla="*/ 3127993 w 4224446"/>
              <a:gd name="connsiteY90" fmla="*/ 281354 h 1419182"/>
              <a:gd name="connsiteX91" fmla="*/ 3169369 w 4224446"/>
              <a:gd name="connsiteY91" fmla="*/ 306179 h 1419182"/>
              <a:gd name="connsiteX92" fmla="*/ 3198332 w 4224446"/>
              <a:gd name="connsiteY92" fmla="*/ 314454 h 1419182"/>
              <a:gd name="connsiteX93" fmla="*/ 3223157 w 4224446"/>
              <a:gd name="connsiteY93" fmla="*/ 322729 h 1419182"/>
              <a:gd name="connsiteX94" fmla="*/ 3276945 w 4224446"/>
              <a:gd name="connsiteY94" fmla="*/ 326867 h 1419182"/>
              <a:gd name="connsiteX95" fmla="*/ 3533474 w 4224446"/>
              <a:gd name="connsiteY95" fmla="*/ 335142 h 1419182"/>
              <a:gd name="connsiteX96" fmla="*/ 3558299 w 4224446"/>
              <a:gd name="connsiteY96" fmla="*/ 339279 h 1419182"/>
              <a:gd name="connsiteX97" fmla="*/ 3587262 w 4224446"/>
              <a:gd name="connsiteY97" fmla="*/ 343417 h 1419182"/>
              <a:gd name="connsiteX98" fmla="*/ 3616225 w 4224446"/>
              <a:gd name="connsiteY98" fmla="*/ 364105 h 1419182"/>
              <a:gd name="connsiteX99" fmla="*/ 3624500 w 4224446"/>
              <a:gd name="connsiteY99" fmla="*/ 376517 h 1419182"/>
              <a:gd name="connsiteX100" fmla="*/ 3645188 w 4224446"/>
              <a:gd name="connsiteY100" fmla="*/ 380655 h 1419182"/>
              <a:gd name="connsiteX101" fmla="*/ 3661738 w 4224446"/>
              <a:gd name="connsiteY101" fmla="*/ 388930 h 1419182"/>
              <a:gd name="connsiteX102" fmla="*/ 3674151 w 4224446"/>
              <a:gd name="connsiteY102" fmla="*/ 393068 h 1419182"/>
              <a:gd name="connsiteX103" fmla="*/ 3698976 w 4224446"/>
              <a:gd name="connsiteY103" fmla="*/ 409618 h 1419182"/>
              <a:gd name="connsiteX104" fmla="*/ 3727939 w 4224446"/>
              <a:gd name="connsiteY104" fmla="*/ 422030 h 1419182"/>
              <a:gd name="connsiteX105" fmla="*/ 3744489 w 4224446"/>
              <a:gd name="connsiteY105" fmla="*/ 430306 h 1419182"/>
              <a:gd name="connsiteX106" fmla="*/ 3777590 w 4224446"/>
              <a:gd name="connsiteY106" fmla="*/ 442718 h 1419182"/>
              <a:gd name="connsiteX107" fmla="*/ 3790002 w 4224446"/>
              <a:gd name="connsiteY107" fmla="*/ 455131 h 1419182"/>
              <a:gd name="connsiteX108" fmla="*/ 3802415 w 4224446"/>
              <a:gd name="connsiteY108" fmla="*/ 463406 h 1419182"/>
              <a:gd name="connsiteX109" fmla="*/ 3818965 w 4224446"/>
              <a:gd name="connsiteY109" fmla="*/ 475819 h 1419182"/>
              <a:gd name="connsiteX110" fmla="*/ 3831378 w 4224446"/>
              <a:gd name="connsiteY110" fmla="*/ 488231 h 1419182"/>
              <a:gd name="connsiteX111" fmla="*/ 3856203 w 4224446"/>
              <a:gd name="connsiteY111" fmla="*/ 504782 h 1419182"/>
              <a:gd name="connsiteX112" fmla="*/ 3893441 w 4224446"/>
              <a:gd name="connsiteY112" fmla="*/ 533744 h 1419182"/>
              <a:gd name="connsiteX113" fmla="*/ 3922404 w 4224446"/>
              <a:gd name="connsiteY113" fmla="*/ 542020 h 1419182"/>
              <a:gd name="connsiteX114" fmla="*/ 3947229 w 4224446"/>
              <a:gd name="connsiteY114" fmla="*/ 550295 h 1419182"/>
              <a:gd name="connsiteX115" fmla="*/ 3963780 w 4224446"/>
              <a:gd name="connsiteY115" fmla="*/ 554432 h 1419182"/>
              <a:gd name="connsiteX116" fmla="*/ 3988605 w 4224446"/>
              <a:gd name="connsiteY116" fmla="*/ 558570 h 1419182"/>
              <a:gd name="connsiteX117" fmla="*/ 4001018 w 4224446"/>
              <a:gd name="connsiteY117" fmla="*/ 562707 h 1419182"/>
              <a:gd name="connsiteX118" fmla="*/ 4017568 w 4224446"/>
              <a:gd name="connsiteY118" fmla="*/ 566845 h 1419182"/>
              <a:gd name="connsiteX119" fmla="*/ 4058943 w 4224446"/>
              <a:gd name="connsiteY119" fmla="*/ 595808 h 1419182"/>
              <a:gd name="connsiteX120" fmla="*/ 4079631 w 4224446"/>
              <a:gd name="connsiteY120" fmla="*/ 612358 h 1419182"/>
              <a:gd name="connsiteX121" fmla="*/ 4096181 w 4224446"/>
              <a:gd name="connsiteY121" fmla="*/ 624771 h 1419182"/>
              <a:gd name="connsiteX122" fmla="*/ 4104457 w 4224446"/>
              <a:gd name="connsiteY122" fmla="*/ 633046 h 1419182"/>
              <a:gd name="connsiteX123" fmla="*/ 4137557 w 4224446"/>
              <a:gd name="connsiteY123" fmla="*/ 641321 h 1419182"/>
              <a:gd name="connsiteX124" fmla="*/ 4145832 w 4224446"/>
              <a:gd name="connsiteY124" fmla="*/ 715797 h 1419182"/>
              <a:gd name="connsiteX125" fmla="*/ 4154107 w 4224446"/>
              <a:gd name="connsiteY125" fmla="*/ 728210 h 1419182"/>
              <a:gd name="connsiteX126" fmla="*/ 4158245 w 4224446"/>
              <a:gd name="connsiteY126" fmla="*/ 740622 h 1419182"/>
              <a:gd name="connsiteX127" fmla="*/ 4162382 w 4224446"/>
              <a:gd name="connsiteY127" fmla="*/ 765448 h 1419182"/>
              <a:gd name="connsiteX128" fmla="*/ 4166520 w 4224446"/>
              <a:gd name="connsiteY128" fmla="*/ 781998 h 1419182"/>
              <a:gd name="connsiteX129" fmla="*/ 4174795 w 4224446"/>
              <a:gd name="connsiteY129" fmla="*/ 831649 h 1419182"/>
              <a:gd name="connsiteX130" fmla="*/ 4170657 w 4224446"/>
              <a:gd name="connsiteY130" fmla="*/ 848199 h 1419182"/>
              <a:gd name="connsiteX131" fmla="*/ 4162382 w 4224446"/>
              <a:gd name="connsiteY131" fmla="*/ 877162 h 1419182"/>
              <a:gd name="connsiteX132" fmla="*/ 4158245 w 4224446"/>
              <a:gd name="connsiteY132" fmla="*/ 901987 h 1419182"/>
              <a:gd name="connsiteX133" fmla="*/ 4154107 w 4224446"/>
              <a:gd name="connsiteY133" fmla="*/ 918537 h 1419182"/>
              <a:gd name="connsiteX134" fmla="*/ 4145832 w 4224446"/>
              <a:gd name="connsiteY134" fmla="*/ 955775 h 1419182"/>
              <a:gd name="connsiteX135" fmla="*/ 4141695 w 4224446"/>
              <a:gd name="connsiteY135" fmla="*/ 1026114 h 1419182"/>
              <a:gd name="connsiteX136" fmla="*/ 4129282 w 4224446"/>
              <a:gd name="connsiteY136" fmla="*/ 1129553 h 1419182"/>
              <a:gd name="connsiteX137" fmla="*/ 4125144 w 4224446"/>
              <a:gd name="connsiteY137" fmla="*/ 1179203 h 1419182"/>
              <a:gd name="connsiteX138" fmla="*/ 4137557 w 4224446"/>
              <a:gd name="connsiteY138" fmla="*/ 1311605 h 1419182"/>
              <a:gd name="connsiteX139" fmla="*/ 4174795 w 4224446"/>
              <a:gd name="connsiteY139" fmla="*/ 1307468 h 1419182"/>
              <a:gd name="connsiteX140" fmla="*/ 4203758 w 4224446"/>
              <a:gd name="connsiteY140" fmla="*/ 1303330 h 1419182"/>
              <a:gd name="connsiteX141" fmla="*/ 4224446 w 4224446"/>
              <a:gd name="connsiteY141" fmla="*/ 1303330 h 14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224446" h="1419182">
                <a:moveTo>
                  <a:pt x="173778" y="1419182"/>
                </a:moveTo>
                <a:cubicBezTo>
                  <a:pt x="166095" y="1373086"/>
                  <a:pt x="175911" y="1411036"/>
                  <a:pt x="161365" y="1381944"/>
                </a:cubicBezTo>
                <a:cubicBezTo>
                  <a:pt x="150623" y="1360459"/>
                  <a:pt x="165117" y="1377419"/>
                  <a:pt x="148952" y="1361256"/>
                </a:cubicBezTo>
                <a:cubicBezTo>
                  <a:pt x="146264" y="1296738"/>
                  <a:pt x="161428" y="1279968"/>
                  <a:pt x="132402" y="1241267"/>
                </a:cubicBezTo>
                <a:cubicBezTo>
                  <a:pt x="128891" y="1236586"/>
                  <a:pt x="124127" y="1232992"/>
                  <a:pt x="119990" y="1228854"/>
                </a:cubicBezTo>
                <a:lnTo>
                  <a:pt x="111714" y="1204029"/>
                </a:lnTo>
                <a:cubicBezTo>
                  <a:pt x="110335" y="1199891"/>
                  <a:pt x="109527" y="1195517"/>
                  <a:pt x="107577" y="1191616"/>
                </a:cubicBezTo>
                <a:cubicBezTo>
                  <a:pt x="104819" y="1186099"/>
                  <a:pt x="101732" y="1180735"/>
                  <a:pt x="99302" y="1175066"/>
                </a:cubicBezTo>
                <a:cubicBezTo>
                  <a:pt x="97584" y="1171057"/>
                  <a:pt x="98248" y="1165737"/>
                  <a:pt x="95164" y="1162653"/>
                </a:cubicBezTo>
                <a:cubicBezTo>
                  <a:pt x="92080" y="1159569"/>
                  <a:pt x="86889" y="1159895"/>
                  <a:pt x="82752" y="1158516"/>
                </a:cubicBezTo>
                <a:cubicBezTo>
                  <a:pt x="81373" y="1151620"/>
                  <a:pt x="80195" y="1144680"/>
                  <a:pt x="78614" y="1137828"/>
                </a:cubicBezTo>
                <a:cubicBezTo>
                  <a:pt x="76057" y="1126746"/>
                  <a:pt x="72026" y="1115974"/>
                  <a:pt x="70339" y="1104727"/>
                </a:cubicBezTo>
                <a:cubicBezTo>
                  <a:pt x="67875" y="1088303"/>
                  <a:pt x="67940" y="1071593"/>
                  <a:pt x="66201" y="1055077"/>
                </a:cubicBezTo>
                <a:cubicBezTo>
                  <a:pt x="65180" y="1045378"/>
                  <a:pt x="63667" y="1035734"/>
                  <a:pt x="62064" y="1026114"/>
                </a:cubicBezTo>
                <a:cubicBezTo>
                  <a:pt x="57823" y="1000667"/>
                  <a:pt x="57242" y="1008227"/>
                  <a:pt x="53789" y="980601"/>
                </a:cubicBezTo>
                <a:cubicBezTo>
                  <a:pt x="52070" y="966847"/>
                  <a:pt x="51370" y="952979"/>
                  <a:pt x="49651" y="939225"/>
                </a:cubicBezTo>
                <a:cubicBezTo>
                  <a:pt x="48610" y="930901"/>
                  <a:pt x="46790" y="922692"/>
                  <a:pt x="45514" y="914400"/>
                </a:cubicBezTo>
                <a:cubicBezTo>
                  <a:pt x="40081" y="879085"/>
                  <a:pt x="44763" y="895599"/>
                  <a:pt x="37238" y="873024"/>
                </a:cubicBezTo>
                <a:cubicBezTo>
                  <a:pt x="35859" y="861991"/>
                  <a:pt x="35090" y="850864"/>
                  <a:pt x="33101" y="839924"/>
                </a:cubicBezTo>
                <a:cubicBezTo>
                  <a:pt x="32321" y="835633"/>
                  <a:pt x="30161" y="831705"/>
                  <a:pt x="28963" y="827511"/>
                </a:cubicBezTo>
                <a:cubicBezTo>
                  <a:pt x="27401" y="822043"/>
                  <a:pt x="25713" y="816578"/>
                  <a:pt x="24826" y="810961"/>
                </a:cubicBezTo>
                <a:cubicBezTo>
                  <a:pt x="21571" y="790345"/>
                  <a:pt x="19806" y="769513"/>
                  <a:pt x="16551" y="748897"/>
                </a:cubicBezTo>
                <a:cubicBezTo>
                  <a:pt x="15664" y="743280"/>
                  <a:pt x="14653" y="737574"/>
                  <a:pt x="12413" y="732347"/>
                </a:cubicBezTo>
                <a:cubicBezTo>
                  <a:pt x="-11650" y="676202"/>
                  <a:pt x="17437" y="759828"/>
                  <a:pt x="0" y="707522"/>
                </a:cubicBezTo>
                <a:cubicBezTo>
                  <a:pt x="2759" y="704764"/>
                  <a:pt x="4376" y="699332"/>
                  <a:pt x="8276" y="699247"/>
                </a:cubicBezTo>
                <a:lnTo>
                  <a:pt x="289629" y="707522"/>
                </a:lnTo>
                <a:cubicBezTo>
                  <a:pt x="293767" y="708901"/>
                  <a:pt x="297681" y="711659"/>
                  <a:pt x="302042" y="711659"/>
                </a:cubicBezTo>
                <a:cubicBezTo>
                  <a:pt x="307728" y="711659"/>
                  <a:pt x="313041" y="708756"/>
                  <a:pt x="318592" y="707522"/>
                </a:cubicBezTo>
                <a:cubicBezTo>
                  <a:pt x="325457" y="705996"/>
                  <a:pt x="332384" y="704763"/>
                  <a:pt x="339280" y="703384"/>
                </a:cubicBezTo>
                <a:cubicBezTo>
                  <a:pt x="354366" y="658134"/>
                  <a:pt x="339668" y="706033"/>
                  <a:pt x="347555" y="591670"/>
                </a:cubicBezTo>
                <a:cubicBezTo>
                  <a:pt x="348039" y="584654"/>
                  <a:pt x="349224" y="577567"/>
                  <a:pt x="351693" y="570982"/>
                </a:cubicBezTo>
                <a:cubicBezTo>
                  <a:pt x="353439" y="566326"/>
                  <a:pt x="357210" y="562707"/>
                  <a:pt x="359968" y="558570"/>
                </a:cubicBezTo>
                <a:cubicBezTo>
                  <a:pt x="362916" y="537933"/>
                  <a:pt x="365884" y="511859"/>
                  <a:pt x="372381" y="492369"/>
                </a:cubicBezTo>
                <a:cubicBezTo>
                  <a:pt x="373954" y="487651"/>
                  <a:pt x="377898" y="484094"/>
                  <a:pt x="380656" y="479956"/>
                </a:cubicBezTo>
                <a:cubicBezTo>
                  <a:pt x="382805" y="471360"/>
                  <a:pt x="389289" y="443619"/>
                  <a:pt x="393068" y="438581"/>
                </a:cubicBezTo>
                <a:cubicBezTo>
                  <a:pt x="397206" y="433064"/>
                  <a:pt x="401526" y="427680"/>
                  <a:pt x="405481" y="422030"/>
                </a:cubicBezTo>
                <a:cubicBezTo>
                  <a:pt x="405504" y="421997"/>
                  <a:pt x="426157" y="391015"/>
                  <a:pt x="430306" y="384792"/>
                </a:cubicBezTo>
                <a:cubicBezTo>
                  <a:pt x="436938" y="374844"/>
                  <a:pt x="448897" y="355150"/>
                  <a:pt x="459269" y="351692"/>
                </a:cubicBezTo>
                <a:cubicBezTo>
                  <a:pt x="482230" y="344038"/>
                  <a:pt x="467354" y="348095"/>
                  <a:pt x="504782" y="343417"/>
                </a:cubicBezTo>
                <a:cubicBezTo>
                  <a:pt x="572776" y="377412"/>
                  <a:pt x="518759" y="353635"/>
                  <a:pt x="695110" y="347554"/>
                </a:cubicBezTo>
                <a:cubicBezTo>
                  <a:pt x="717207" y="346792"/>
                  <a:pt x="739244" y="344796"/>
                  <a:pt x="761311" y="343417"/>
                </a:cubicBezTo>
                <a:cubicBezTo>
                  <a:pt x="799361" y="328197"/>
                  <a:pt x="764093" y="340278"/>
                  <a:pt x="815099" y="331004"/>
                </a:cubicBezTo>
                <a:cubicBezTo>
                  <a:pt x="819390" y="330224"/>
                  <a:pt x="823254" y="327813"/>
                  <a:pt x="827512" y="326867"/>
                </a:cubicBezTo>
                <a:cubicBezTo>
                  <a:pt x="835701" y="325047"/>
                  <a:pt x="844134" y="324487"/>
                  <a:pt x="852337" y="322729"/>
                </a:cubicBezTo>
                <a:cubicBezTo>
                  <a:pt x="863458" y="320346"/>
                  <a:pt x="885438" y="314454"/>
                  <a:pt x="885438" y="314454"/>
                </a:cubicBezTo>
                <a:cubicBezTo>
                  <a:pt x="909448" y="298446"/>
                  <a:pt x="886094" y="311438"/>
                  <a:pt x="926813" y="302041"/>
                </a:cubicBezTo>
                <a:cubicBezTo>
                  <a:pt x="1000631" y="285005"/>
                  <a:pt x="898570" y="301346"/>
                  <a:pt x="980601" y="289629"/>
                </a:cubicBezTo>
                <a:lnTo>
                  <a:pt x="1005427" y="281354"/>
                </a:lnTo>
                <a:lnTo>
                  <a:pt x="1017839" y="277216"/>
                </a:lnTo>
                <a:cubicBezTo>
                  <a:pt x="1043594" y="174195"/>
                  <a:pt x="1021327" y="273725"/>
                  <a:pt x="1030252" y="37238"/>
                </a:cubicBezTo>
                <a:cubicBezTo>
                  <a:pt x="1030446" y="32099"/>
                  <a:pt x="1040775" y="10165"/>
                  <a:pt x="1042665" y="8275"/>
                </a:cubicBezTo>
                <a:cubicBezTo>
                  <a:pt x="1047026" y="3914"/>
                  <a:pt x="1053698" y="2758"/>
                  <a:pt x="1059215" y="0"/>
                </a:cubicBezTo>
                <a:lnTo>
                  <a:pt x="1431595" y="4137"/>
                </a:lnTo>
                <a:cubicBezTo>
                  <a:pt x="1435956" y="4231"/>
                  <a:pt x="1439717" y="7495"/>
                  <a:pt x="1444008" y="8275"/>
                </a:cubicBezTo>
                <a:cubicBezTo>
                  <a:pt x="1454948" y="10264"/>
                  <a:pt x="1466101" y="10840"/>
                  <a:pt x="1477108" y="12412"/>
                </a:cubicBezTo>
                <a:cubicBezTo>
                  <a:pt x="1485413" y="13598"/>
                  <a:pt x="1493658" y="15171"/>
                  <a:pt x="1501933" y="16550"/>
                </a:cubicBezTo>
                <a:cubicBezTo>
                  <a:pt x="1515645" y="24777"/>
                  <a:pt x="1527239" y="30769"/>
                  <a:pt x="1539171" y="41375"/>
                </a:cubicBezTo>
                <a:cubicBezTo>
                  <a:pt x="1546460" y="47854"/>
                  <a:pt x="1550607" y="58979"/>
                  <a:pt x="1559859" y="62063"/>
                </a:cubicBezTo>
                <a:lnTo>
                  <a:pt x="1584685" y="70338"/>
                </a:lnTo>
                <a:cubicBezTo>
                  <a:pt x="1588822" y="71717"/>
                  <a:pt x="1592780" y="73859"/>
                  <a:pt x="1597097" y="74476"/>
                </a:cubicBezTo>
                <a:cubicBezTo>
                  <a:pt x="1641141" y="80767"/>
                  <a:pt x="1616348" y="77730"/>
                  <a:pt x="1671573" y="82751"/>
                </a:cubicBezTo>
                <a:lnTo>
                  <a:pt x="1696399" y="91026"/>
                </a:lnTo>
                <a:cubicBezTo>
                  <a:pt x="1700536" y="92405"/>
                  <a:pt x="1704910" y="93213"/>
                  <a:pt x="1708811" y="95163"/>
                </a:cubicBezTo>
                <a:lnTo>
                  <a:pt x="1725362" y="103439"/>
                </a:lnTo>
                <a:cubicBezTo>
                  <a:pt x="1742703" y="129449"/>
                  <a:pt x="1722189" y="103126"/>
                  <a:pt x="1750187" y="124126"/>
                </a:cubicBezTo>
                <a:cubicBezTo>
                  <a:pt x="1787561" y="152158"/>
                  <a:pt x="1744668" y="131850"/>
                  <a:pt x="1787425" y="148952"/>
                </a:cubicBezTo>
                <a:cubicBezTo>
                  <a:pt x="1791563" y="153089"/>
                  <a:pt x="1794604" y="158747"/>
                  <a:pt x="1799838" y="161364"/>
                </a:cubicBezTo>
                <a:cubicBezTo>
                  <a:pt x="1806128" y="164509"/>
                  <a:pt x="1813741" y="163652"/>
                  <a:pt x="1820525" y="165502"/>
                </a:cubicBezTo>
                <a:cubicBezTo>
                  <a:pt x="1884067" y="182832"/>
                  <a:pt x="1791522" y="166087"/>
                  <a:pt x="1903276" y="182052"/>
                </a:cubicBezTo>
                <a:lnTo>
                  <a:pt x="1994303" y="165502"/>
                </a:lnTo>
                <a:cubicBezTo>
                  <a:pt x="2003914" y="163845"/>
                  <a:pt x="2013514" y="161364"/>
                  <a:pt x="2023266" y="161364"/>
                </a:cubicBezTo>
                <a:cubicBezTo>
                  <a:pt x="2028952" y="161364"/>
                  <a:pt x="2034265" y="164268"/>
                  <a:pt x="2039816" y="165502"/>
                </a:cubicBezTo>
                <a:cubicBezTo>
                  <a:pt x="2046681" y="167028"/>
                  <a:pt x="2053608" y="168260"/>
                  <a:pt x="2060504" y="169639"/>
                </a:cubicBezTo>
                <a:cubicBezTo>
                  <a:pt x="2095661" y="163247"/>
                  <a:pt x="2142119" y="153817"/>
                  <a:pt x="2176355" y="153089"/>
                </a:cubicBezTo>
                <a:cubicBezTo>
                  <a:pt x="2217744" y="152208"/>
                  <a:pt x="2259106" y="155848"/>
                  <a:pt x="2300482" y="157227"/>
                </a:cubicBezTo>
                <a:cubicBezTo>
                  <a:pt x="2307378" y="159985"/>
                  <a:pt x="2314124" y="163153"/>
                  <a:pt x="2321170" y="165502"/>
                </a:cubicBezTo>
                <a:cubicBezTo>
                  <a:pt x="2330695" y="168677"/>
                  <a:pt x="2340516" y="170892"/>
                  <a:pt x="2350133" y="173777"/>
                </a:cubicBezTo>
                <a:cubicBezTo>
                  <a:pt x="2354310" y="175030"/>
                  <a:pt x="2358408" y="176536"/>
                  <a:pt x="2362545" y="177915"/>
                </a:cubicBezTo>
                <a:cubicBezTo>
                  <a:pt x="2368062" y="182052"/>
                  <a:pt x="2373108" y="186906"/>
                  <a:pt x="2379095" y="190327"/>
                </a:cubicBezTo>
                <a:cubicBezTo>
                  <a:pt x="2382882" y="192491"/>
                  <a:pt x="2388102" y="191740"/>
                  <a:pt x="2391508" y="194465"/>
                </a:cubicBezTo>
                <a:cubicBezTo>
                  <a:pt x="2395391" y="197571"/>
                  <a:pt x="2397025" y="202740"/>
                  <a:pt x="2399783" y="206877"/>
                </a:cubicBezTo>
                <a:cubicBezTo>
                  <a:pt x="2500333" y="173366"/>
                  <a:pt x="2398029" y="206073"/>
                  <a:pt x="2689412" y="198602"/>
                </a:cubicBezTo>
                <a:cubicBezTo>
                  <a:pt x="2704641" y="198212"/>
                  <a:pt x="2719754" y="195844"/>
                  <a:pt x="2734925" y="194465"/>
                </a:cubicBezTo>
                <a:lnTo>
                  <a:pt x="2916978" y="198602"/>
                </a:lnTo>
                <a:cubicBezTo>
                  <a:pt x="2924005" y="198889"/>
                  <a:pt x="2930790" y="201266"/>
                  <a:pt x="2937666" y="202740"/>
                </a:cubicBezTo>
                <a:cubicBezTo>
                  <a:pt x="2950099" y="205404"/>
                  <a:pt x="2962568" y="207931"/>
                  <a:pt x="2974904" y="211015"/>
                </a:cubicBezTo>
                <a:cubicBezTo>
                  <a:pt x="2989466" y="214656"/>
                  <a:pt x="2988651" y="216665"/>
                  <a:pt x="3003867" y="223428"/>
                </a:cubicBezTo>
                <a:cubicBezTo>
                  <a:pt x="3010654" y="226444"/>
                  <a:pt x="3017824" y="228562"/>
                  <a:pt x="3024554" y="231703"/>
                </a:cubicBezTo>
                <a:cubicBezTo>
                  <a:pt x="3038527" y="238224"/>
                  <a:pt x="3051613" y="246664"/>
                  <a:pt x="3065930" y="252391"/>
                </a:cubicBezTo>
                <a:cubicBezTo>
                  <a:pt x="3119062" y="273643"/>
                  <a:pt x="3053205" y="246027"/>
                  <a:pt x="3107305" y="273078"/>
                </a:cubicBezTo>
                <a:cubicBezTo>
                  <a:pt x="3113948" y="276400"/>
                  <a:pt x="3121473" y="277797"/>
                  <a:pt x="3127993" y="281354"/>
                </a:cubicBezTo>
                <a:cubicBezTo>
                  <a:pt x="3163932" y="300957"/>
                  <a:pt x="3140214" y="293684"/>
                  <a:pt x="3169369" y="306179"/>
                </a:cubicBezTo>
                <a:cubicBezTo>
                  <a:pt x="3180179" y="310812"/>
                  <a:pt x="3186674" y="310957"/>
                  <a:pt x="3198332" y="314454"/>
                </a:cubicBezTo>
                <a:cubicBezTo>
                  <a:pt x="3206687" y="316960"/>
                  <a:pt x="3214541" y="321369"/>
                  <a:pt x="3223157" y="322729"/>
                </a:cubicBezTo>
                <a:cubicBezTo>
                  <a:pt x="3240919" y="325534"/>
                  <a:pt x="3259016" y="325488"/>
                  <a:pt x="3276945" y="326867"/>
                </a:cubicBezTo>
                <a:cubicBezTo>
                  <a:pt x="3367175" y="356939"/>
                  <a:pt x="3273647" y="327147"/>
                  <a:pt x="3533474" y="335142"/>
                </a:cubicBezTo>
                <a:cubicBezTo>
                  <a:pt x="3541859" y="335400"/>
                  <a:pt x="3550007" y="338003"/>
                  <a:pt x="3558299" y="339279"/>
                </a:cubicBezTo>
                <a:cubicBezTo>
                  <a:pt x="3567938" y="340762"/>
                  <a:pt x="3577608" y="342038"/>
                  <a:pt x="3587262" y="343417"/>
                </a:cubicBezTo>
                <a:cubicBezTo>
                  <a:pt x="3594313" y="348117"/>
                  <a:pt x="3611090" y="358970"/>
                  <a:pt x="3616225" y="364105"/>
                </a:cubicBezTo>
                <a:cubicBezTo>
                  <a:pt x="3619741" y="367621"/>
                  <a:pt x="3620183" y="374050"/>
                  <a:pt x="3624500" y="376517"/>
                </a:cubicBezTo>
                <a:cubicBezTo>
                  <a:pt x="3630606" y="380006"/>
                  <a:pt x="3638292" y="379276"/>
                  <a:pt x="3645188" y="380655"/>
                </a:cubicBezTo>
                <a:cubicBezTo>
                  <a:pt x="3650705" y="383413"/>
                  <a:pt x="3656069" y="386500"/>
                  <a:pt x="3661738" y="388930"/>
                </a:cubicBezTo>
                <a:cubicBezTo>
                  <a:pt x="3665747" y="390648"/>
                  <a:pt x="3670745" y="390343"/>
                  <a:pt x="3674151" y="393068"/>
                </a:cubicBezTo>
                <a:cubicBezTo>
                  <a:pt x="3700127" y="413849"/>
                  <a:pt x="3660966" y="400114"/>
                  <a:pt x="3698976" y="409618"/>
                </a:cubicBezTo>
                <a:cubicBezTo>
                  <a:pt x="3724135" y="426390"/>
                  <a:pt x="3697400" y="410577"/>
                  <a:pt x="3727939" y="422030"/>
                </a:cubicBezTo>
                <a:cubicBezTo>
                  <a:pt x="3733714" y="424196"/>
                  <a:pt x="3738853" y="427801"/>
                  <a:pt x="3744489" y="430306"/>
                </a:cubicBezTo>
                <a:cubicBezTo>
                  <a:pt x="3759331" y="436903"/>
                  <a:pt x="3763941" y="438169"/>
                  <a:pt x="3777590" y="442718"/>
                </a:cubicBezTo>
                <a:cubicBezTo>
                  <a:pt x="3781727" y="446856"/>
                  <a:pt x="3785507" y="451385"/>
                  <a:pt x="3790002" y="455131"/>
                </a:cubicBezTo>
                <a:cubicBezTo>
                  <a:pt x="3793822" y="458315"/>
                  <a:pt x="3798368" y="460516"/>
                  <a:pt x="3802415" y="463406"/>
                </a:cubicBezTo>
                <a:cubicBezTo>
                  <a:pt x="3808026" y="467414"/>
                  <a:pt x="3813729" y="471331"/>
                  <a:pt x="3818965" y="475819"/>
                </a:cubicBezTo>
                <a:cubicBezTo>
                  <a:pt x="3823408" y="479627"/>
                  <a:pt x="3826759" y="484639"/>
                  <a:pt x="3831378" y="488231"/>
                </a:cubicBezTo>
                <a:cubicBezTo>
                  <a:pt x="3839228" y="494337"/>
                  <a:pt x="3849170" y="497750"/>
                  <a:pt x="3856203" y="504782"/>
                </a:cubicBezTo>
                <a:cubicBezTo>
                  <a:pt x="3866331" y="514909"/>
                  <a:pt x="3879585" y="529785"/>
                  <a:pt x="3893441" y="533744"/>
                </a:cubicBezTo>
                <a:cubicBezTo>
                  <a:pt x="3903095" y="536503"/>
                  <a:pt x="3912807" y="539067"/>
                  <a:pt x="3922404" y="542020"/>
                </a:cubicBezTo>
                <a:cubicBezTo>
                  <a:pt x="3930741" y="544585"/>
                  <a:pt x="3938767" y="548180"/>
                  <a:pt x="3947229" y="550295"/>
                </a:cubicBezTo>
                <a:cubicBezTo>
                  <a:pt x="3952746" y="551674"/>
                  <a:pt x="3958204" y="553317"/>
                  <a:pt x="3963780" y="554432"/>
                </a:cubicBezTo>
                <a:cubicBezTo>
                  <a:pt x="3972006" y="556077"/>
                  <a:pt x="3980416" y="556750"/>
                  <a:pt x="3988605" y="558570"/>
                </a:cubicBezTo>
                <a:cubicBezTo>
                  <a:pt x="3992863" y="559516"/>
                  <a:pt x="3996824" y="561509"/>
                  <a:pt x="4001018" y="562707"/>
                </a:cubicBezTo>
                <a:cubicBezTo>
                  <a:pt x="4006486" y="564269"/>
                  <a:pt x="4012051" y="565466"/>
                  <a:pt x="4017568" y="566845"/>
                </a:cubicBezTo>
                <a:cubicBezTo>
                  <a:pt x="4030467" y="575444"/>
                  <a:pt x="4046685" y="585593"/>
                  <a:pt x="4058943" y="595808"/>
                </a:cubicBezTo>
                <a:cubicBezTo>
                  <a:pt x="4092156" y="623485"/>
                  <a:pt x="4036670" y="581670"/>
                  <a:pt x="4079631" y="612358"/>
                </a:cubicBezTo>
                <a:cubicBezTo>
                  <a:pt x="4085242" y="616366"/>
                  <a:pt x="4090883" y="620356"/>
                  <a:pt x="4096181" y="624771"/>
                </a:cubicBezTo>
                <a:cubicBezTo>
                  <a:pt x="4099178" y="627268"/>
                  <a:pt x="4100835" y="631597"/>
                  <a:pt x="4104457" y="633046"/>
                </a:cubicBezTo>
                <a:cubicBezTo>
                  <a:pt x="4115017" y="637270"/>
                  <a:pt x="4137557" y="641321"/>
                  <a:pt x="4137557" y="641321"/>
                </a:cubicBezTo>
                <a:cubicBezTo>
                  <a:pt x="4137876" y="644834"/>
                  <a:pt x="4142551" y="704859"/>
                  <a:pt x="4145832" y="715797"/>
                </a:cubicBezTo>
                <a:cubicBezTo>
                  <a:pt x="4147261" y="720560"/>
                  <a:pt x="4151883" y="723762"/>
                  <a:pt x="4154107" y="728210"/>
                </a:cubicBezTo>
                <a:cubicBezTo>
                  <a:pt x="4156057" y="732111"/>
                  <a:pt x="4156866" y="736485"/>
                  <a:pt x="4158245" y="740622"/>
                </a:cubicBezTo>
                <a:cubicBezTo>
                  <a:pt x="4159624" y="748897"/>
                  <a:pt x="4160737" y="757221"/>
                  <a:pt x="4162382" y="765448"/>
                </a:cubicBezTo>
                <a:cubicBezTo>
                  <a:pt x="4163497" y="771024"/>
                  <a:pt x="4165655" y="776378"/>
                  <a:pt x="4166520" y="781998"/>
                </a:cubicBezTo>
                <a:cubicBezTo>
                  <a:pt x="4174439" y="833471"/>
                  <a:pt x="4165555" y="803931"/>
                  <a:pt x="4174795" y="831649"/>
                </a:cubicBezTo>
                <a:cubicBezTo>
                  <a:pt x="4173416" y="837166"/>
                  <a:pt x="4172153" y="842713"/>
                  <a:pt x="4170657" y="848199"/>
                </a:cubicBezTo>
                <a:cubicBezTo>
                  <a:pt x="4168015" y="857886"/>
                  <a:pt x="4164640" y="867378"/>
                  <a:pt x="4162382" y="877162"/>
                </a:cubicBezTo>
                <a:cubicBezTo>
                  <a:pt x="4160496" y="885336"/>
                  <a:pt x="4159890" y="893761"/>
                  <a:pt x="4158245" y="901987"/>
                </a:cubicBezTo>
                <a:cubicBezTo>
                  <a:pt x="4157130" y="907563"/>
                  <a:pt x="4155222" y="912961"/>
                  <a:pt x="4154107" y="918537"/>
                </a:cubicBezTo>
                <a:cubicBezTo>
                  <a:pt x="4146825" y="954948"/>
                  <a:pt x="4153886" y="931618"/>
                  <a:pt x="4145832" y="955775"/>
                </a:cubicBezTo>
                <a:cubicBezTo>
                  <a:pt x="4144453" y="979221"/>
                  <a:pt x="4143496" y="1002696"/>
                  <a:pt x="4141695" y="1026114"/>
                </a:cubicBezTo>
                <a:cubicBezTo>
                  <a:pt x="4134759" y="1116277"/>
                  <a:pt x="4142804" y="1088981"/>
                  <a:pt x="4129282" y="1129553"/>
                </a:cubicBezTo>
                <a:cubicBezTo>
                  <a:pt x="4127903" y="1146103"/>
                  <a:pt x="4124718" y="1162601"/>
                  <a:pt x="4125144" y="1179203"/>
                </a:cubicBezTo>
                <a:cubicBezTo>
                  <a:pt x="4127342" y="1264953"/>
                  <a:pt x="4127338" y="1260513"/>
                  <a:pt x="4137557" y="1311605"/>
                </a:cubicBezTo>
                <a:lnTo>
                  <a:pt x="4174795" y="1307468"/>
                </a:lnTo>
                <a:cubicBezTo>
                  <a:pt x="4184472" y="1306258"/>
                  <a:pt x="4194039" y="1304140"/>
                  <a:pt x="4203758" y="1303330"/>
                </a:cubicBezTo>
                <a:cubicBezTo>
                  <a:pt x="4210630" y="1302757"/>
                  <a:pt x="4217550" y="1303330"/>
                  <a:pt x="4224446" y="130333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395346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6763</TotalTime>
  <Words>1358</Words>
  <Application>Microsoft Office PowerPoint</Application>
  <PresentationFormat>On-screen Show (4:3)</PresentationFormat>
  <Paragraphs>209</Paragraphs>
  <Slides>52</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Georgia</vt:lpstr>
      <vt:lpstr>Times New Roman</vt:lpstr>
      <vt:lpstr>Wingdings</vt:lpstr>
      <vt:lpstr>Office Theme</vt:lpstr>
      <vt:lpstr>PowerPoint Presentation</vt:lpstr>
      <vt:lpstr>Main Project Goal</vt:lpstr>
      <vt:lpstr>PowerPoint Presentation</vt:lpstr>
      <vt:lpstr>PowerPoint Presentation</vt:lpstr>
      <vt:lpstr>Two Poles of Project</vt:lpstr>
      <vt:lpstr>Plan for Today</vt:lpstr>
      <vt:lpstr>MoEML in Fits and Starts</vt:lpstr>
      <vt:lpstr>The Map Before MoEML</vt:lpstr>
      <vt:lpstr>PowerPoint Presentation</vt:lpstr>
      <vt:lpstr>The square mile</vt:lpstr>
      <vt:lpstr>MoEML v.1</vt:lpstr>
      <vt:lpstr>Top Page (v. 2, 2001)</vt:lpstr>
      <vt:lpstr>Home Page (2001)</vt:lpstr>
      <vt:lpstr>Map Page (2001)</vt:lpstr>
      <vt:lpstr>Site Index (2001)</vt:lpstr>
      <vt:lpstr>The “database” (2001)</vt:lpstr>
      <vt:lpstr>A street folder</vt:lpstr>
      <vt:lpstr>PowerPoint Presentation</vt:lpstr>
      <vt:lpstr>The “Star Map”</vt:lpstr>
      <vt:lpstr>Experimental Map (2006-2012)</vt:lpstr>
      <vt:lpstr>MoEML v. 4 </vt:lpstr>
      <vt:lpstr>Home (2011-2013)</vt:lpstr>
      <vt:lpstr>Map (2011-2013)</vt:lpstr>
      <vt:lpstr>Index (2011)</vt:lpstr>
      <vt:lpstr>PowerPoint Presentation</vt:lpstr>
      <vt:lpstr>What was/is MoEML?</vt:lpstr>
      <vt:lpstr>PowerPoint Presentation</vt:lpstr>
      <vt:lpstr>What does it mean to be “finished”? </vt:lpstr>
      <vt:lpstr>John Stow</vt:lpstr>
      <vt:lpstr>A Survey of London (1598)</vt:lpstr>
      <vt:lpstr>Print History</vt:lpstr>
      <vt:lpstr>Title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Adaptations / Continuations</vt:lpstr>
      <vt:lpstr>Versioned Edition</vt:lpstr>
      <vt:lpstr>PowerPoint Presentation</vt:lpstr>
      <vt:lpstr>PowerPoint Presentation</vt:lpstr>
      <vt:lpstr>PowerPoint Presentation</vt:lpstr>
      <vt:lpstr>PowerPoint Presentation</vt:lpstr>
      <vt:lpstr>The Future</vt:lpstr>
      <vt:lpstr>OpenLayers</vt:lpstr>
      <vt:lpstr>Thank you!</vt:lpstr>
    </vt:vector>
  </TitlesOfParts>
  <Company>University of Victoria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krdmfuvic</dc:creator>
  <cp:lastModifiedBy>Copyeditor</cp:lastModifiedBy>
  <cp:revision>84</cp:revision>
  <dcterms:created xsi:type="dcterms:W3CDTF">2013-07-24T05:17:50Z</dcterms:created>
  <dcterms:modified xsi:type="dcterms:W3CDTF">2019-05-26T00:11:17Z</dcterms:modified>
</cp:coreProperties>
</file>